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eg"/>
  <Override PartName="/ppt/notesSlides/notesSlide1.xml" ContentType="application/vnd.openxmlformats-officedocument.presentationml.notesSlide+xml"/>
  <Override PartName="/ppt/media/image8.jpg" ContentType="image/jpeg"/>
  <Override PartName="/ppt/media/image10.jpg" ContentType="image/jpeg"/>
  <Override PartName="/ppt/media/image12.jpg" ContentType="image/jpeg"/>
  <Override PartName="/ppt/media/image15.jpg" ContentType="image/jpeg"/>
  <Override PartName="/ppt/media/image16.jpg" ContentType="image/jpeg"/>
  <Override PartName="/ppt/media/image17.jpg" ContentType="image/jpeg"/>
  <Override PartName="/ppt/notesSlides/notesSlide2.xml" ContentType="application/vnd.openxmlformats-officedocument.presentationml.notesSlide+xml"/>
  <Override PartName="/ppt/media/image18.jpg" ContentType="image/jpeg"/>
  <Override PartName="/ppt/notesSlides/notesSlide3.xml" ContentType="application/vnd.openxmlformats-officedocument.presentationml.notesSlide+xml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4.jpg" ContentType="image/jpeg"/>
  <Override PartName="/ppt/notesSlides/notesSlide4.xml" ContentType="application/vnd.openxmlformats-officedocument.presentationml.notesSlide+xml"/>
  <Override PartName="/ppt/media/image46.jpg" ContentType="image/jpeg"/>
  <Override PartName="/ppt/media/image47.jpg" ContentType="image/jpeg"/>
  <Override PartName="/ppt/media/image48.jpg" ContentType="image/jpeg"/>
  <Override PartName="/ppt/media/image50.jpg" ContentType="image/jpeg"/>
  <Override PartName="/ppt/media/image54.jpg" ContentType="image/jpeg"/>
  <Override PartName="/ppt/media/image55.jpg" ContentType="image/jpeg"/>
  <Override PartName="/ppt/media/image56.jpg" ContentType="image/jpeg"/>
  <Override PartName="/ppt/media/image66.jpg" ContentType="image/jpeg"/>
  <Override PartName="/ppt/notesSlides/notesSlide5.xml" ContentType="application/vnd.openxmlformats-officedocument.presentationml.notesSlide+xml"/>
  <Override PartName="/ppt/media/image82.jpg" ContentType="image/jpeg"/>
  <Override PartName="/ppt/media/image85.jpg" ContentType="image/jpeg"/>
  <Override PartName="/ppt/media/image86.jpg" ContentType="image/jpeg"/>
  <Override PartName="/ppt/media/image87.jpg" ContentType="image/jpeg"/>
  <Override PartName="/ppt/media/image92.jpg" ContentType="image/jpeg"/>
  <Override PartName="/ppt/media/image9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2"/>
  </p:notesMasterIdLst>
  <p:sldIdLst>
    <p:sldId id="312" r:id="rId2"/>
    <p:sldId id="310" r:id="rId3"/>
    <p:sldId id="343" r:id="rId4"/>
    <p:sldId id="344" r:id="rId5"/>
    <p:sldId id="314" r:id="rId6"/>
    <p:sldId id="319" r:id="rId7"/>
    <p:sldId id="318" r:id="rId8"/>
    <p:sldId id="322" r:id="rId9"/>
    <p:sldId id="345" r:id="rId10"/>
    <p:sldId id="317" r:id="rId11"/>
    <p:sldId id="316" r:id="rId12"/>
    <p:sldId id="328" r:id="rId13"/>
    <p:sldId id="323" r:id="rId14"/>
    <p:sldId id="320" r:id="rId15"/>
    <p:sldId id="327" r:id="rId16"/>
    <p:sldId id="326" r:id="rId17"/>
    <p:sldId id="329" r:id="rId18"/>
    <p:sldId id="330" r:id="rId19"/>
    <p:sldId id="331" r:id="rId20"/>
    <p:sldId id="338" r:id="rId21"/>
    <p:sldId id="332" r:id="rId22"/>
    <p:sldId id="333" r:id="rId23"/>
    <p:sldId id="334" r:id="rId24"/>
    <p:sldId id="335" r:id="rId25"/>
    <p:sldId id="337" r:id="rId26"/>
    <p:sldId id="336" r:id="rId27"/>
    <p:sldId id="340" r:id="rId28"/>
    <p:sldId id="339" r:id="rId29"/>
    <p:sldId id="341" r:id="rId30"/>
    <p:sldId id="342" r:id="rId31"/>
  </p:sldIdLst>
  <p:sldSz cx="9144000" cy="6858000" type="screen4x3"/>
  <p:notesSz cx="7102475" cy="10234613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E12D09"/>
    <a:srgbClr val="F1F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0563" autoAdjust="0"/>
  </p:normalViewPr>
  <p:slideViewPr>
    <p:cSldViewPr>
      <p:cViewPr varScale="1">
        <p:scale>
          <a:sx n="78" d="100"/>
          <a:sy n="78" d="100"/>
        </p:scale>
        <p:origin x="1656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2CFC6CF9-BC84-49CA-8F89-03999425DCB7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sr-Latn-C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1E801DA7-03C0-45C8-922A-4268754405C5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94076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Zadatak br. 1:</a:t>
            </a:r>
          </a:p>
          <a:p>
            <a:r>
              <a:rPr lang="sr-Latn-RS" dirty="0"/>
              <a:t>Odrediti broj eritrocita u krvi konja i uporediti sa referentnom vrednošću.</a:t>
            </a:r>
          </a:p>
          <a:p>
            <a:r>
              <a:rPr lang="sr-Latn-RS" dirty="0"/>
              <a:t>Obavezan rezultat u svesci.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2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247126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Kada se eritrociti nalaze u izotoničnoj</a:t>
            </a:r>
            <a:r>
              <a:rPr lang="sr-Latn-RS" baseline="0" dirty="0"/>
              <a:t> sredini, količina vode koja ulazi u njih je jednaka količini vode koja iz njih izlazi, zbog čega eritrociti ne menjaju svoj oblik. Kada se eritrociti nađu u hipotoničnoj sredini, odnosno, sredini sa nižom koncentracijom soli, voda će procesom osmoze u većoj meri ulaziti u eritrocite, uslovljavajući njihovo bubrenje. Suprotno tome, u hipertoničnoj sredini, voda će procesom osmoze u većoj meri izlaziti iz eritrocita, dovodeći do njihovog smežuravanja. </a:t>
            </a:r>
          </a:p>
          <a:p>
            <a:r>
              <a:rPr lang="sr-Latn-RS" baseline="0" dirty="0"/>
              <a:t>Voda se kreće iz rastvora niže koncentracije u rastvor više koncentracije kako bi se održala koloidoosmotska ravnoteža u organizmu. Sila koja pokreće molekule vode u pravcu rastvora više koncentracije predstavlja osmotski pritisak.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5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905670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U</a:t>
            </a:r>
            <a:r>
              <a:rPr lang="sr-Latn-RS" baseline="0" dirty="0"/>
              <a:t> vidnom polju se mogu zapaziti eritrociti i jedan neutrofilni granulocit.</a:t>
            </a:r>
          </a:p>
          <a:p>
            <a:r>
              <a:rPr lang="sr-Latn-RS" baseline="0"/>
              <a:t>Upečatljivo je da eritrociti imaju centralno prosvetljenje na obojenom krvnom razmazu, što je posledica njihovog oblika – bikonkavni disk.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6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347278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Atavizam – fenotipska</a:t>
            </a:r>
            <a:r>
              <a:rPr lang="sr-Latn-RS" baseline="0" dirty="0" smtClean="0"/>
              <a:t> ili bihejvioralna osobina koju su domaće životinje nasledile od divljih predaka (nije se izgubila domestikacijom).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12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10818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23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2658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009BA-DFCE-48F5-A015-6B060634ED55}" type="datetimeFigureOut">
              <a:rPr lang="sr-Latn-CS" smtClean="0"/>
              <a:pPr/>
              <a:t>12.2.2026.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95" y="5036850"/>
            <a:ext cx="2096818" cy="22221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2" y="1984070"/>
            <a:ext cx="4067944" cy="4891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05064"/>
            <a:ext cx="2726095" cy="27260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8600" y="228600"/>
            <a:ext cx="4648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Katedra za fiziologiju i biohemiju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Garamond" pitchFamily="18" charset="0"/>
            </a:endParaRPr>
          </a:p>
        </p:txBody>
      </p:sp>
      <p:pic>
        <p:nvPicPr>
          <p:cNvPr id="5" name="Picture 4" descr="FV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228600"/>
            <a:ext cx="1542189" cy="15421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00400" y="2133600"/>
            <a:ext cx="2590800" cy="6858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solidFill>
                  <a:schemeClr val="bg1"/>
                </a:solidFill>
                <a:latin typeface="Garamond" pitchFamily="18" charset="0"/>
              </a:rPr>
              <a:t>Vežba </a:t>
            </a:r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VII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3568" y="2819400"/>
            <a:ext cx="7704856" cy="969640"/>
          </a:xfrm>
          <a:prstGeom prst="roundRect">
            <a:avLst/>
          </a:prstGeom>
          <a:solidFill>
            <a:schemeClr val="bg1">
              <a:alpha val="66000"/>
            </a:schemeClr>
          </a:solidFill>
          <a:ln w="3810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400" b="1" dirty="0">
                <a:solidFill>
                  <a:srgbClr val="820000"/>
                </a:solidFill>
                <a:latin typeface="Garamond" pitchFamily="18" charset="0"/>
              </a:rPr>
              <a:t>Određivanje broja eritrocita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336">
            <a:off x="7760800" y="6348747"/>
            <a:ext cx="1353715" cy="55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9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75656" y="258518"/>
            <a:ext cx="610784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Faktori koji utiču na eritropoezu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3568" y="1287051"/>
            <a:ext cx="3312368" cy="50503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Plastični 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76056" y="1287051"/>
            <a:ext cx="3312368" cy="50503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Regulaciono-katalitički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3568" y="2034703"/>
            <a:ext cx="3312368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Esencijalne aminokis.</a:t>
            </a:r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0464" y="2643065"/>
            <a:ext cx="3305472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Esencijalne masne kis.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1899" y="3251427"/>
            <a:ext cx="3305472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Gvožđe (Fe)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76056" y="2034703"/>
            <a:ext cx="3312368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Cu, Mn i </a:t>
            </a:r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Co (preživari)</a:t>
            </a:r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6056" y="2643064"/>
            <a:ext cx="3312368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Vitamini B6, B12.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48908" y="3251427"/>
            <a:ext cx="3312368" cy="505039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Tetrahidrofolna kiselina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48908" y="3859788"/>
            <a:ext cx="3312368" cy="505039"/>
          </a:xfrm>
          <a:prstGeom prst="roundRect">
            <a:avLst/>
          </a:prstGeom>
          <a:noFill/>
          <a:ln w="28575">
            <a:solidFill>
              <a:srgbClr val="E12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E12D09"/>
                </a:solidFill>
                <a:latin typeface="Garamond" panose="02020404030301010803" pitchFamily="18" charset="0"/>
              </a:rPr>
              <a:t>Hormoni (eritropoetin)</a:t>
            </a:r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22" y="4999251"/>
            <a:ext cx="2688202" cy="16024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27" y="4153898"/>
            <a:ext cx="2695238" cy="21238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02" y="5607612"/>
            <a:ext cx="1324386" cy="9940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207" y="4435178"/>
            <a:ext cx="2247867" cy="17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Eritropoetin (Epo)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84" y="2168860"/>
            <a:ext cx="1735907" cy="2592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916832"/>
            <a:ext cx="1960133" cy="4941168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107504" y="3140968"/>
            <a:ext cx="1655272" cy="6480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Hipoksija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658">
            <a:off x="2940082" y="1392002"/>
            <a:ext cx="4558741" cy="10496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29799" y="1312901"/>
            <a:ext cx="2732611" cy="505039"/>
          </a:xfrm>
          <a:prstGeom prst="roundRect">
            <a:avLst>
              <a:gd name="adj" fmla="val 33343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10575043"/>
              </a:avLst>
            </a:prstTxWarp>
          </a:bodyPr>
          <a:lstStyle/>
          <a:p>
            <a:pPr algn="ctr"/>
            <a:r>
              <a:rPr lang="sr-Latn-RS" sz="24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Eritropoetin (Epo)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26199" y="3214461"/>
            <a:ext cx="1793782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itchFamily="18" charset="0"/>
              </a:rPr>
              <a:t>Eritropoeza</a:t>
            </a:r>
            <a:endParaRPr lang="en-US" sz="24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89570" y="5453206"/>
            <a:ext cx="4633899" cy="10496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1954" y="5679620"/>
            <a:ext cx="275293" cy="2418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7060" y="5880908"/>
            <a:ext cx="312045" cy="274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6676" y="5880908"/>
            <a:ext cx="346980" cy="304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0573" flipH="1">
            <a:off x="5690258" y="6101998"/>
            <a:ext cx="34698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6292" y="5921448"/>
            <a:ext cx="346980" cy="304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0573" flipH="1">
            <a:off x="5114277" y="6172445"/>
            <a:ext cx="413511" cy="3632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4665" y="5981517"/>
            <a:ext cx="407702" cy="3581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6343" flipH="1">
            <a:off x="3687109" y="5586612"/>
            <a:ext cx="760243" cy="667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5546" y="6105639"/>
            <a:ext cx="629392" cy="5528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2170" y="5859150"/>
            <a:ext cx="630735" cy="5540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0573" flipH="1">
            <a:off x="4325691" y="5987520"/>
            <a:ext cx="654169" cy="57464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113961" y="5208481"/>
            <a:ext cx="2574393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rgbClr val="A20000"/>
                </a:solidFill>
                <a:latin typeface="Garamond" pitchFamily="18" charset="0"/>
              </a:rPr>
              <a:t>Povećanje kapaciteta krvi za vezivanje O</a:t>
            </a:r>
            <a:r>
              <a:rPr lang="sr-Latn-RS" sz="1200" dirty="0">
                <a:solidFill>
                  <a:srgbClr val="A20000"/>
                </a:solidFill>
                <a:latin typeface="Garamond" pitchFamily="18" charset="0"/>
              </a:rPr>
              <a:t>2</a:t>
            </a:r>
            <a:endParaRPr lang="en-US" sz="1200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024231" y="5031791"/>
            <a:ext cx="1688379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rgbClr val="A20000"/>
                </a:solidFill>
                <a:latin typeface="Garamond" pitchFamily="18" charset="0"/>
              </a:rPr>
              <a:t>Porast pO</a:t>
            </a:r>
            <a:r>
              <a:rPr lang="sr-Latn-RS" sz="1200" b="1" dirty="0">
                <a:solidFill>
                  <a:srgbClr val="A20000"/>
                </a:solidFill>
                <a:latin typeface="Garamond" pitchFamily="18" charset="0"/>
              </a:rPr>
              <a:t>2</a:t>
            </a:r>
            <a:endParaRPr lang="en-US" sz="1200" b="1" dirty="0">
              <a:solidFill>
                <a:srgbClr val="A2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698"/>
            <a:ext cx="91440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11560" y="1124744"/>
            <a:ext cx="2880320" cy="360040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Vrsta životinje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21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20847" y="1124744"/>
            <a:ext cx="2880320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Starost životinje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0134" y="1124744"/>
            <a:ext cx="2880320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Fiziološko stanje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435246"/>
            <a:ext cx="4926810" cy="49268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" y="3861049"/>
            <a:ext cx="4686818" cy="328706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0134" y="3351814"/>
            <a:ext cx="2880320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anose="02020404030301010803" pitchFamily="18" charset="0"/>
              </a:rPr>
              <a:t>Graviditet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80026" y="2527083"/>
            <a:ext cx="2880320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anose="02020404030301010803" pitchFamily="18" charset="0"/>
              </a:rPr>
              <a:t>Estrus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11" y="0"/>
            <a:ext cx="10348153" cy="690213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30134" y="1116643"/>
            <a:ext cx="2861746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Mišićni rad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40"/>
            <a:ext cx="9350217" cy="689347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03648" y="258520"/>
            <a:ext cx="626469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Faktori koji utiču na broj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0847" y="1116646"/>
            <a:ext cx="2861746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Nadmorska visina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059935"/>
            <a:ext cx="8191500" cy="573325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11560" y="1116643"/>
            <a:ext cx="2861746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Zapremina krvi</a:t>
            </a:r>
          </a:p>
        </p:txBody>
      </p:sp>
    </p:spTree>
    <p:extLst>
      <p:ext uri="{BB962C8B-B14F-4D97-AF65-F5344CB8AC3E}">
        <p14:creationId xmlns:p14="http://schemas.microsoft.com/office/powerpoint/2010/main" val="234382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4" grpId="0" animBg="1"/>
      <p:bldP spid="14" grpId="1" animBg="1"/>
      <p:bldP spid="17" grpId="0"/>
      <p:bldP spid="17" grpId="1"/>
      <p:bldP spid="18" grpId="0"/>
      <p:bldP spid="18" grpId="1"/>
      <p:bldP spid="20" grpId="0" animBg="1"/>
      <p:bldP spid="20" grpId="1" animBg="1"/>
      <p:bldP spid="22" grpId="0" animBg="1"/>
      <p:bldP spid="22" grpId="1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870539"/>
              </p:ext>
            </p:extLst>
          </p:nvPr>
        </p:nvGraphicFramePr>
        <p:xfrm>
          <a:off x="17839" y="899160"/>
          <a:ext cx="6096000" cy="5958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1998053170"/>
                    </a:ext>
                  </a:extLst>
                </a:gridCol>
                <a:gridCol w="1167904">
                  <a:extLst>
                    <a:ext uri="{9D8B030D-6E8A-4147-A177-3AD203B41FA5}">
                      <a16:colId xmlns:a16="http://schemas.microsoft.com/office/drawing/2014/main" val="22727049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021635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45554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Vrsta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Broj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Jedinica mere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07498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Goveče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5</a:t>
                      </a:r>
                      <a:r>
                        <a:rPr lang="sr-Latn-RS" baseline="0" dirty="0">
                          <a:latin typeface="Garamond" panose="02020404030301010803" pitchFamily="18" charset="0"/>
                        </a:rPr>
                        <a:t> – 9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8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20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20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20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20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8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940844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Ovca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10 – 13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178434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Koza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13 – 15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16148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Konj (punokrvni)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13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231207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Konj (tegleći)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10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366215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Svinja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8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95867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Pas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5,5 – 8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276413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Mačka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10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48593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Kokoš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2,5 – 3,2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351893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Kunić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5,5 – 6,5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75514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Pacov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7,5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5190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Zamorče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5 – 6,5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010798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Ribe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1</a:t>
                      </a:r>
                      <a:r>
                        <a:rPr lang="sr-Latn-RS" baseline="0" dirty="0">
                          <a:latin typeface="Garamond" panose="02020404030301010803" pitchFamily="18" charset="0"/>
                        </a:rPr>
                        <a:t> – 3,2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364944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Čovek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Muškarac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4 – 5,5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5722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>
                        <a:latin typeface="Garamond" panose="02020404030301010803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Žena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3,8 – 4,5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en-US" sz="1600" dirty="0">
                          <a:latin typeface="Garamond" panose="02020404030301010803" pitchFamily="18" charset="0"/>
                        </a:rPr>
                        <a:t>10</a:t>
                      </a:r>
                      <a:r>
                        <a:rPr lang="en-US" sz="1800" b="1" strike="noStrike" dirty="0">
                          <a:latin typeface="Garamond" panose="02020404030301010803" pitchFamily="18" charset="0"/>
                        </a:rPr>
                        <a:t>¹²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8060990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67544" y="258520"/>
            <a:ext cx="8208912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Referentne vrednosti</a:t>
            </a:r>
            <a:r>
              <a:rPr lang="en-US" sz="3200" b="1" dirty="0">
                <a:latin typeface="Garamond" pitchFamily="18" charset="0"/>
              </a:rPr>
              <a:t> </a:t>
            </a:r>
            <a:r>
              <a:rPr lang="en-US" sz="3200" b="1" dirty="0" err="1">
                <a:latin typeface="Garamond" pitchFamily="18" charset="0"/>
              </a:rPr>
              <a:t>broja</a:t>
            </a:r>
            <a:r>
              <a:rPr lang="en-US" sz="3200" b="1" dirty="0">
                <a:latin typeface="Garamond" pitchFamily="18" charset="0"/>
              </a:rPr>
              <a:t> </a:t>
            </a:r>
            <a:r>
              <a:rPr lang="en-US" sz="3200" b="1" dirty="0" err="1">
                <a:latin typeface="Garamond" pitchFamily="18" charset="0"/>
              </a:rPr>
              <a:t>eritrocita</a:t>
            </a:r>
            <a:r>
              <a:rPr lang="sr-Latn-RS" sz="3200" b="1" dirty="0">
                <a:latin typeface="Garamond" pitchFamily="18" charset="0"/>
              </a:rPr>
              <a:t> u 1 L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2132856"/>
            <a:ext cx="263123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Latn-C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</a:rPr>
              <a:t>6-8 × 10</a:t>
            </a:r>
            <a:r>
              <a:rPr lang="sr-Latn-CS" sz="3200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</a:rPr>
              <a:t>12</a:t>
            </a:r>
            <a:r>
              <a:rPr lang="sr-Latn-C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</a:rPr>
              <a:t> /1L</a:t>
            </a:r>
            <a:endParaRPr lang="en-US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0540" y="3827734"/>
            <a:ext cx="259088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Latn-CS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</a:rPr>
              <a:t>6-8 000 000 </a:t>
            </a:r>
            <a:r>
              <a:rPr lang="sr-Latn-CS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u mm</a:t>
            </a:r>
            <a:r>
              <a:rPr lang="sr-Latn-CS" sz="2400" b="1" baseline="30000" dirty="0">
                <a:solidFill>
                  <a:srgbClr val="C00000"/>
                </a:solidFill>
                <a:latin typeface="Garamond" panose="02020404030301010803" pitchFamily="18" charset="0"/>
              </a:rPr>
              <a:t>3</a:t>
            </a:r>
            <a:endParaRPr lang="en-US" sz="2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327778" y="2799468"/>
            <a:ext cx="288032" cy="97479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67744" y="258520"/>
            <a:ext cx="4608511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Promena broja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17612" y="2705495"/>
            <a:ext cx="2736304" cy="266429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03848" y="2705495"/>
            <a:ext cx="2736304" cy="266429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90084" y="2705495"/>
            <a:ext cx="2736304" cy="266429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62" y="3684871"/>
            <a:ext cx="621038" cy="545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34" y="4313484"/>
            <a:ext cx="621038" cy="545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84" y="2881217"/>
            <a:ext cx="621038" cy="5455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61" y="4242364"/>
            <a:ext cx="621038" cy="545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42" y="2882626"/>
            <a:ext cx="621038" cy="5455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20" y="3670643"/>
            <a:ext cx="621038" cy="5455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10" y="4485057"/>
            <a:ext cx="621038" cy="5455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23" y="3170259"/>
            <a:ext cx="621038" cy="545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69" y="4712821"/>
            <a:ext cx="621038" cy="5455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81" y="3699531"/>
            <a:ext cx="621038" cy="5455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64" y="3332528"/>
            <a:ext cx="621038" cy="5455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93" y="4245074"/>
            <a:ext cx="621038" cy="5455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29" y="3686950"/>
            <a:ext cx="621038" cy="5455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25" y="4462934"/>
            <a:ext cx="621038" cy="5455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51" y="2883296"/>
            <a:ext cx="621038" cy="5455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35" y="4294769"/>
            <a:ext cx="621038" cy="5455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09" y="2884705"/>
            <a:ext cx="621038" cy="5455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635" y="3655019"/>
            <a:ext cx="621038" cy="5455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77" y="4487136"/>
            <a:ext cx="621038" cy="545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63" y="3217785"/>
            <a:ext cx="621038" cy="5455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36" y="4714900"/>
            <a:ext cx="621038" cy="5455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92" y="3806878"/>
            <a:ext cx="621038" cy="5455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91" y="4212285"/>
            <a:ext cx="621038" cy="5455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98" y="2767976"/>
            <a:ext cx="621038" cy="5455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66" y="4787907"/>
            <a:ext cx="621038" cy="545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79" y="3363670"/>
            <a:ext cx="621038" cy="54554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94" y="3163113"/>
            <a:ext cx="621038" cy="5455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44" y="4073732"/>
            <a:ext cx="621038" cy="5455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58" y="3332528"/>
            <a:ext cx="621038" cy="5455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42" y="3953326"/>
            <a:ext cx="621038" cy="545543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723537" y="1840808"/>
            <a:ext cx="1924453" cy="46797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Anemija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203848" y="1844824"/>
            <a:ext cx="2736304" cy="46797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Fiziološki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090084" y="1836433"/>
            <a:ext cx="2704095" cy="46797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Policitemija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69" y="3767941"/>
            <a:ext cx="621038" cy="54554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10" y="3714326"/>
            <a:ext cx="621038" cy="5455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92" y="3281666"/>
            <a:ext cx="621038" cy="54554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89" y="4129801"/>
            <a:ext cx="621038" cy="54554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353" y="3502470"/>
            <a:ext cx="621038" cy="5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5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60804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8393" y="1124744"/>
            <a:ext cx="7848872" cy="4678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bg1"/>
                </a:solidFill>
                <a:latin typeface="Garamond" panose="02020404030301010803" pitchFamily="18" charset="0"/>
              </a:rPr>
              <a:t>Šta će se desiti ukoliko uzmete krv u praznu epruvetu?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8696" y="1899190"/>
            <a:ext cx="5048266" cy="4678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Kako sprečiti koagulaciju krvi?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79" y="4869160"/>
            <a:ext cx="676275" cy="2524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1520" y="2789749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00B050"/>
                </a:solidFill>
                <a:latin typeface="Garamond" panose="02020404030301010803" pitchFamily="18" charset="0"/>
              </a:rPr>
              <a:t>Heparin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1520" y="3446405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rgbClr val="00B050"/>
                </a:solidFill>
                <a:latin typeface="Garamond" panose="02020404030301010803" pitchFamily="18" charset="0"/>
              </a:rPr>
              <a:t>Prirodni antikoagulans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1285" y="3986948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rgbClr val="00B050"/>
                </a:solidFill>
                <a:latin typeface="Garamond" panose="02020404030301010803" pitchFamily="18" charset="0"/>
              </a:rPr>
              <a:t>1 mL/100 mL krvi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41152" y="2789749"/>
            <a:ext cx="2873272" cy="467806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Na-citrat/oskalat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141152" y="3446405"/>
            <a:ext cx="2879297" cy="467806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0,2-0,4 g/100 mL krvi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00192" y="2789749"/>
            <a:ext cx="2603865" cy="467806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EDTA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869160"/>
            <a:ext cx="789652" cy="27383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93620"/>
            <a:ext cx="2819596" cy="27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1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Korisnik\My Documents\Downloads\slicice\CAM00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1331639" y="260648"/>
            <a:ext cx="6444207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 za 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492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1. Brijanje dlake i dezinfekcija 70 % etanolom.</a:t>
            </a:r>
          </a:p>
        </p:txBody>
      </p:sp>
      <p:pic>
        <p:nvPicPr>
          <p:cNvPr id="7" name="Picture 6" descr="C:\Documents and Settings\Korisnik\My Documents\Downloads\slicice\CAM00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5949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2. Ubod sterilnom iglom.</a:t>
            </a:r>
          </a:p>
        </p:txBody>
      </p:sp>
      <p:pic>
        <p:nvPicPr>
          <p:cNvPr id="10" name="Picture 9" descr="C:\Documents and Settings\Korisnik\My Documents\Downloads\slicice\CAM0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7476" y="1322601"/>
            <a:ext cx="6448370" cy="455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3. Sačekati da spontano izađe nekoliko kapi krvi</a:t>
            </a:r>
          </a:p>
        </p:txBody>
      </p:sp>
      <p:pic>
        <p:nvPicPr>
          <p:cNvPr id="12" name="Picture 11" descr="C:\Documents and Settings\Korisnik\My Documents\Downloads\slicice\CAM0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2004" y="1340766"/>
            <a:ext cx="6463842" cy="453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4. Obrisati krv suvom vatom.</a:t>
            </a:r>
          </a:p>
        </p:txBody>
      </p:sp>
      <p:pic>
        <p:nvPicPr>
          <p:cNvPr id="14" name="Picture 13" descr="C:\Documents and Settings\Korisnik\My Documents\Downloads\slicice\lč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3842" y="1303202"/>
            <a:ext cx="6492003" cy="464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595994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5. Sledećih nekoliko kapi uvući u melanžer (</a:t>
            </a:r>
            <a:r>
              <a:rPr lang="sr-Latn-RS" sz="36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0,5</a:t>
            </a:r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6435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11" grpId="0"/>
      <p:bldP spid="11" grpId="1"/>
      <p:bldP spid="13" grpId="0"/>
      <p:bldP spid="13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31639" y="260648"/>
            <a:ext cx="6444207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Pribor za brojanje eritrocita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14513" y="6312646"/>
            <a:ext cx="5114971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1. Usisavanje krvi i Hayem-ovog rastvora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1580" y="6312645"/>
            <a:ext cx="7488832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2. Priprema komorice za brojanje i stavljanje krvi u komoricu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7029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105724" y="6312644"/>
            <a:ext cx="4932548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3. Brojanje eritrocita pod mikroskopom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Faze brojanja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83665" y="6305638"/>
            <a:ext cx="5976666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4. Preračunavanje dobijene vrednosti po formuli</a:t>
            </a:r>
          </a:p>
        </p:txBody>
      </p:sp>
    </p:spTree>
    <p:extLst>
      <p:ext uri="{BB962C8B-B14F-4D97-AF65-F5344CB8AC3E}">
        <p14:creationId xmlns:p14="http://schemas.microsoft.com/office/powerpoint/2010/main" val="795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455906"/>
            <a:ext cx="1757242" cy="60967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38" y="548680"/>
            <a:ext cx="1685397" cy="60207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7704" y="1052736"/>
            <a:ext cx="52565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Melanžer za brojanje eritrocita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58" y="3673587"/>
            <a:ext cx="5463858" cy="4100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3" y="1595410"/>
            <a:ext cx="504056" cy="49739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25275" y="5153146"/>
            <a:ext cx="504056" cy="504056"/>
          </a:xfrm>
          <a:prstGeom prst="ellipse">
            <a:avLst/>
          </a:prstGeom>
          <a:noFill/>
          <a:ln w="38100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0313" y="2701556"/>
            <a:ext cx="504056" cy="504056"/>
          </a:xfrm>
          <a:prstGeom prst="ellipse">
            <a:avLst/>
          </a:prstGeom>
          <a:noFill/>
          <a:ln w="38100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907704" y="1947145"/>
            <a:ext cx="6408712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A20000"/>
                </a:solidFill>
                <a:latin typeface="Garamond" panose="02020404030301010803" pitchFamily="18" charset="0"/>
              </a:rPr>
              <a:t>1. Uvlačenje krvi u melanžer do oznake </a:t>
            </a:r>
            <a:r>
              <a:rPr lang="sr-Latn-RS" sz="2800" b="1" dirty="0">
                <a:solidFill>
                  <a:srgbClr val="A20000"/>
                </a:solidFill>
                <a:latin typeface="Garamond" panose="02020404030301010803" pitchFamily="18" charset="0"/>
              </a:rPr>
              <a:t>0,5</a:t>
            </a:r>
            <a:r>
              <a:rPr lang="sr-Latn-RS" sz="2800" dirty="0">
                <a:solidFill>
                  <a:srgbClr val="A20000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07704" y="2521536"/>
            <a:ext cx="597666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A20000"/>
                </a:solidFill>
                <a:latin typeface="Garamond" panose="02020404030301010803" pitchFamily="18" charset="0"/>
              </a:rPr>
              <a:t>2. Brisanje vrha melanžera vatom.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07704" y="3092599"/>
            <a:ext cx="7078907" cy="365401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A20000"/>
                </a:solidFill>
                <a:latin typeface="Garamond" panose="02020404030301010803" pitchFamily="18" charset="0"/>
              </a:rPr>
              <a:t>3. Uvlačenje Hayem-ovog rastvora do oznake </a:t>
            </a:r>
            <a:r>
              <a:rPr lang="sr-Latn-RS" sz="2800" b="1" dirty="0">
                <a:solidFill>
                  <a:srgbClr val="A20000"/>
                </a:solidFill>
                <a:latin typeface="Garamond" panose="02020404030301010803" pitchFamily="18" charset="0"/>
              </a:rPr>
              <a:t>101</a:t>
            </a:r>
            <a:r>
              <a:rPr lang="sr-Latn-RS" sz="2800" dirty="0">
                <a:solidFill>
                  <a:srgbClr val="A20000"/>
                </a:solidFill>
                <a:latin typeface="Garamond" panose="020204040303010108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09800" y="228600"/>
            <a:ext cx="4800600" cy="53340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Ključna pitanja i zadaci</a:t>
            </a:r>
            <a:endParaRPr lang="en-US" sz="3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63734" y="1924452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Uloge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3734" y="1274621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Morfološke odlike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5566" y="2574283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Eritropoeza?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75566" y="3223898"/>
            <a:ext cx="4448061" cy="909478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Okviran broj eritrocita kod domaćih životinja?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40360" y="4339855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Anemija i policitemija?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40360" y="4989470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Uzimanje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7584" y="5589240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Procedura brojanja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7504" y="1283926"/>
            <a:ext cx="8928992" cy="480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4000" b="1" dirty="0">
                <a:latin typeface="Garamond" pitchFamily="18" charset="0"/>
              </a:rPr>
              <a:t>Zadatak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marL="514350" indent="-514350">
              <a:buAutoNum type="arabicPeriod"/>
            </a:pPr>
            <a:r>
              <a:rPr lang="sr-Latn-RS" sz="3600" b="1" dirty="0">
                <a:latin typeface="Garamond" pitchFamily="18" charset="0"/>
              </a:rPr>
              <a:t>Odrediti broj eritrocita u krvi konja i uporediti sa referentnom vrednošću. </a:t>
            </a:r>
          </a:p>
          <a:p>
            <a:endParaRPr lang="sr-Latn-RS" sz="3200" b="1" dirty="0">
              <a:latin typeface="Garamond" pitchFamily="18" charset="0"/>
            </a:endParaRPr>
          </a:p>
          <a:p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ctr"/>
            <a:r>
              <a:rPr lang="sr-Latn-RS" sz="3200" b="1" dirty="0">
                <a:latin typeface="Garamond" pitchFamily="18" charset="0"/>
              </a:rPr>
              <a:t> </a:t>
            </a:r>
            <a:r>
              <a:rPr lang="sr-Latn-RS" sz="4000" b="1" dirty="0">
                <a:solidFill>
                  <a:srgbClr val="F1F468"/>
                </a:solidFill>
                <a:latin typeface="Garamond" pitchFamily="18" charset="0"/>
              </a:rPr>
              <a:t>Obavezan rezultat u svesci!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algn="just"/>
            <a:r>
              <a:rPr lang="sr-Latn-RS" sz="2800" b="1" dirty="0">
                <a:latin typeface="Garamond" pitchFamily="18" charset="0"/>
              </a:rPr>
              <a:t> </a:t>
            </a:r>
          </a:p>
          <a:p>
            <a:pPr algn="just"/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3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Brojanje eritrocita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64" y="1412776"/>
            <a:ext cx="4100836" cy="54646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07704" y="1052736"/>
            <a:ext cx="52565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Melanžer za brojanje eritrocita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56490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Palac i kažiprst (srednji prsti) staviti na oba kraja </a:t>
            </a:r>
            <a:r>
              <a:rPr lang="sr-Latn-RS" sz="2400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melanžera.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652" y="414508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Mešanje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99" y="584662"/>
            <a:ext cx="514647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48" y="725782"/>
            <a:ext cx="5719952" cy="76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Hayem-ov rastvor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2" y="964616"/>
            <a:ext cx="2808312" cy="589338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95989" y="1283463"/>
            <a:ext cx="1944216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48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NaCl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34450" y="1283463"/>
            <a:ext cx="2529838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Na₂SO₄</a:t>
            </a:r>
            <a:endParaRPr lang="sr-Latn-RS" sz="4400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61487" y="1283463"/>
            <a:ext cx="2241805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HgCl₂</a:t>
            </a:r>
            <a:endParaRPr lang="sr-Latn-RS" sz="4400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96679" y="2024906"/>
            <a:ext cx="5405379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4400" b="1" dirty="0">
                <a:solidFill>
                  <a:srgbClr val="A20000"/>
                </a:solidFill>
                <a:latin typeface="Garamond" panose="02020404030301010803" pitchFamily="18" charset="0"/>
              </a:rPr>
              <a:t>Hipertoničan rastvor</a:t>
            </a:r>
            <a:endParaRPr lang="sr-Latn-RS" sz="4400" b="1" dirty="0">
              <a:solidFill>
                <a:srgbClr val="A200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3715088" cy="3516866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236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59632" y="260648"/>
            <a:ext cx="662473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Zašto razblažujemo krv u komorici?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" y="2185537"/>
            <a:ext cx="4128458" cy="3096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5124" y="3530669"/>
            <a:ext cx="593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>
                <a:solidFill>
                  <a:srgbClr val="820000"/>
                </a:solidFill>
                <a:latin typeface="Garamond" panose="02020404030301010803" pitchFamily="18" charset="0"/>
              </a:rPr>
              <a:t>V.S.</a:t>
            </a:r>
            <a:endParaRPr lang="en-US" sz="20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91" y="2160240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7704" y="1052736"/>
            <a:ext cx="52565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Komorica za brojanje eritrocita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99592" y="1671464"/>
            <a:ext cx="7524837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Postoji više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različitih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tipova komorica za brojanje eritrocita.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41179"/>
            <a:ext cx="4223336" cy="17444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4119" y="2065599"/>
            <a:ext cx="827578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Na vežbama iz fiziologije se dominantno koriste dva tipa komorica.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223337" cy="17444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475656" y="2708920"/>
            <a:ext cx="1656184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Neubauer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357803" y="2708920"/>
            <a:ext cx="293976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Neubauer improved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03848" y="3464511"/>
            <a:ext cx="1170036" cy="449186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812359" y="3464510"/>
            <a:ext cx="936105" cy="540553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5400000">
            <a:off x="1075326" y="4180800"/>
            <a:ext cx="1512169" cy="296601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 rot="5400000">
            <a:off x="1583665" y="4113077"/>
            <a:ext cx="1512169" cy="432047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 rot="5400000">
            <a:off x="2087723" y="4185084"/>
            <a:ext cx="1512169" cy="288033"/>
          </a:xfrm>
          <a:prstGeom prst="roundRect">
            <a:avLst/>
          </a:prstGeom>
          <a:noFill/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123726" y="4365104"/>
            <a:ext cx="432047" cy="0"/>
          </a:xfrm>
          <a:prstGeom prst="line">
            <a:avLst/>
          </a:prstGeom>
          <a:ln w="28575">
            <a:solidFill>
              <a:srgbClr val="A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F:\FIZIOLOGIJA\odredjivanje br. Er\chambre_sid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6083" y="5486414"/>
            <a:ext cx="3319825" cy="1276080"/>
          </a:xfrm>
          <a:prstGeom prst="rect">
            <a:avLst/>
          </a:prstGeom>
          <a:noFill/>
        </p:spPr>
      </p:pic>
      <p:sp>
        <p:nvSpPr>
          <p:cNvPr id="21" name="Rounded Rectangle 20"/>
          <p:cNvSpPr/>
          <p:nvPr/>
        </p:nvSpPr>
        <p:spPr>
          <a:xfrm>
            <a:off x="3995936" y="5696982"/>
            <a:ext cx="1080120" cy="1796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0,1 mm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139952" y="5660633"/>
            <a:ext cx="0" cy="216024"/>
          </a:xfrm>
          <a:prstGeom prst="line">
            <a:avLst/>
          </a:prstGeom>
          <a:ln w="19050">
            <a:solidFill>
              <a:srgbClr val="A2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49" y="2514970"/>
            <a:ext cx="3922944" cy="39136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02" y="2514785"/>
            <a:ext cx="3861985" cy="3913882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996761" y="5252560"/>
            <a:ext cx="1080120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1 mm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907704" y="5229200"/>
            <a:ext cx="1260137" cy="0"/>
          </a:xfrm>
          <a:prstGeom prst="line">
            <a:avLst/>
          </a:prstGeom>
          <a:ln w="38100">
            <a:solidFill>
              <a:srgbClr val="A2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 rot="5400000">
            <a:off x="1309072" y="4370876"/>
            <a:ext cx="710102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1 mm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763688" y="3861048"/>
            <a:ext cx="0" cy="1254509"/>
          </a:xfrm>
          <a:prstGeom prst="line">
            <a:avLst/>
          </a:prstGeom>
          <a:ln w="38100">
            <a:solidFill>
              <a:srgbClr val="A2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6105590" y="5252560"/>
            <a:ext cx="1080120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1 mm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012160" y="5229200"/>
            <a:ext cx="1260137" cy="0"/>
          </a:xfrm>
          <a:prstGeom prst="line">
            <a:avLst/>
          </a:prstGeom>
          <a:ln w="38100">
            <a:solidFill>
              <a:srgbClr val="A2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 rot="5400000">
            <a:off x="5417901" y="4370876"/>
            <a:ext cx="710102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1 mm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872517" y="3861048"/>
            <a:ext cx="0" cy="1254509"/>
          </a:xfrm>
          <a:prstGeom prst="line">
            <a:avLst/>
          </a:prstGeom>
          <a:ln w="38100">
            <a:solidFill>
              <a:srgbClr val="A2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962428" y="3524126"/>
            <a:ext cx="1080120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rgbClr val="820000"/>
                </a:solidFill>
                <a:latin typeface="Garamond" panose="02020404030301010803" pitchFamily="18" charset="0"/>
              </a:rPr>
              <a:t>4 x 4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084168" y="3520472"/>
            <a:ext cx="1080120" cy="179675"/>
          </a:xfrm>
          <a:prstGeom prst="roundRect">
            <a:avLst/>
          </a:prstGeom>
          <a:solidFill>
            <a:schemeClr val="bg1">
              <a:alpha val="29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rgbClr val="820000"/>
                </a:solidFill>
                <a:latin typeface="Garamond" panose="02020404030301010803" pitchFamily="18" charset="0"/>
              </a:rPr>
              <a:t>5 x 5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205462" y="4206528"/>
            <a:ext cx="292316" cy="317153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505298" y="4523681"/>
            <a:ext cx="292316" cy="292084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797614" y="4815609"/>
            <a:ext cx="292316" cy="292084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914131" y="4813972"/>
            <a:ext cx="292316" cy="292084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896918" y="3896953"/>
            <a:ext cx="292316" cy="292084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748319" y="4603289"/>
            <a:ext cx="259955" cy="254952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490089" y="4348337"/>
            <a:ext cx="259955" cy="254952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988280" y="3838769"/>
            <a:ext cx="259955" cy="254952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241565" y="4092527"/>
            <a:ext cx="259955" cy="254952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981610" y="4864419"/>
            <a:ext cx="259955" cy="254952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">
            <a:off x="4769682" y="2686622"/>
            <a:ext cx="4059737" cy="3963004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307">
            <a:off x="316066" y="2706091"/>
            <a:ext cx="4041406" cy="3960325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501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01181 -0.15857 " pathEditMode="relative" rAng="0" ptsTypes="AA">
                                      <p:cBhvr>
                                        <p:cTn id="10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-794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0.0026 -0.14815 " pathEditMode="relative" rAng="0" ptsTypes="AA">
                                      <p:cBhvr>
                                        <p:cTn id="11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740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1" grpId="1"/>
      <p:bldP spid="12" grpId="0"/>
      <p:bldP spid="12" grpId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1" grpId="0" animBg="1"/>
      <p:bldP spid="21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3" grpId="0" animBg="1"/>
      <p:bldP spid="43" grpId="1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Brojanje eritrocita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75" y="1409043"/>
            <a:ext cx="2773257" cy="146265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95536" y="1412776"/>
            <a:ext cx="4536504" cy="3456384"/>
            <a:chOff x="395536" y="1412776"/>
            <a:chExt cx="4536504" cy="3456384"/>
          </a:xfrm>
        </p:grpSpPr>
        <p:sp>
          <p:nvSpPr>
            <p:cNvPr id="12" name="Freeform 11"/>
            <p:cNvSpPr/>
            <p:nvPr/>
          </p:nvSpPr>
          <p:spPr>
            <a:xfrm rot="4016267">
              <a:off x="953902" y="854410"/>
              <a:ext cx="3419772" cy="4536504"/>
            </a:xfrm>
            <a:custGeom>
              <a:avLst/>
              <a:gdLst>
                <a:gd name="connsiteX0" fmla="*/ 61632 w 2968069"/>
                <a:gd name="connsiteY0" fmla="*/ 1910607 h 3821582"/>
                <a:gd name="connsiteX1" fmla="*/ 1319092 w 2968069"/>
                <a:gd name="connsiteY1" fmla="*/ 848040 h 3821582"/>
                <a:gd name="connsiteX2" fmla="*/ 1442360 w 2968069"/>
                <a:gd name="connsiteY2" fmla="*/ 839871 h 3821582"/>
                <a:gd name="connsiteX3" fmla="*/ 1534830 w 2968069"/>
                <a:gd name="connsiteY3" fmla="*/ 0 h 3821582"/>
                <a:gd name="connsiteX4" fmla="*/ 1627941 w 2968069"/>
                <a:gd name="connsiteY4" fmla="*/ 845691 h 3821582"/>
                <a:gd name="connsiteX5" fmla="*/ 1758297 w 2968069"/>
                <a:gd name="connsiteY5" fmla="*/ 863304 h 3821582"/>
                <a:gd name="connsiteX6" fmla="*/ 1905908 w 2968069"/>
                <a:gd name="connsiteY6" fmla="*/ 898787 h 3821582"/>
                <a:gd name="connsiteX7" fmla="*/ 2906437 w 2968069"/>
                <a:gd name="connsiteY7" fmla="*/ 2749212 h 3821582"/>
                <a:gd name="connsiteX8" fmla="*/ 1062161 w 2968069"/>
                <a:gd name="connsiteY8" fmla="*/ 3761033 h 3821582"/>
                <a:gd name="connsiteX9" fmla="*/ 61632 w 2968069"/>
                <a:gd name="connsiteY9" fmla="*/ 1910607 h 382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069" h="3821582">
                  <a:moveTo>
                    <a:pt x="61632" y="1910607"/>
                  </a:moveTo>
                  <a:cubicBezTo>
                    <a:pt x="236378" y="1317816"/>
                    <a:pt x="744526" y="914802"/>
                    <a:pt x="1319092" y="848040"/>
                  </a:cubicBezTo>
                  <a:lnTo>
                    <a:pt x="1442360" y="839871"/>
                  </a:lnTo>
                  <a:lnTo>
                    <a:pt x="1534830" y="0"/>
                  </a:lnTo>
                  <a:lnTo>
                    <a:pt x="1627941" y="845691"/>
                  </a:lnTo>
                  <a:lnTo>
                    <a:pt x="1758297" y="863304"/>
                  </a:lnTo>
                  <a:cubicBezTo>
                    <a:pt x="1807555" y="872514"/>
                    <a:pt x="1856810" y="884313"/>
                    <a:pt x="1905908" y="898787"/>
                  </a:cubicBezTo>
                  <a:cubicBezTo>
                    <a:pt x="2691478" y="1130361"/>
                    <a:pt x="3139431" y="1958825"/>
                    <a:pt x="2906437" y="2749212"/>
                  </a:cubicBezTo>
                  <a:cubicBezTo>
                    <a:pt x="2673442" y="3539600"/>
                    <a:pt x="1847732" y="3992607"/>
                    <a:pt x="1062161" y="3761033"/>
                  </a:cubicBezTo>
                  <a:cubicBezTo>
                    <a:pt x="276590" y="3529459"/>
                    <a:pt x="-171362" y="2700995"/>
                    <a:pt x="61632" y="1910607"/>
                  </a:cubicBez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39" y="1750029"/>
              <a:ext cx="3212171" cy="3119131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</p:grpSp>
      <p:sp>
        <p:nvSpPr>
          <p:cNvPr id="5" name="Rounded Rectangle 4"/>
          <p:cNvSpPr/>
          <p:nvPr/>
        </p:nvSpPr>
        <p:spPr>
          <a:xfrm>
            <a:off x="1907704" y="1052736"/>
            <a:ext cx="52565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Komorica za brojanje eritrocita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2416" y="1484839"/>
            <a:ext cx="923441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10 x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76030" y="3115826"/>
            <a:ext cx="5347689" cy="3166640"/>
            <a:chOff x="976030" y="3115826"/>
            <a:chExt cx="5347689" cy="3166640"/>
          </a:xfrm>
        </p:grpSpPr>
        <p:sp>
          <p:nvSpPr>
            <p:cNvPr id="20" name="Freeform 19"/>
            <p:cNvSpPr/>
            <p:nvPr/>
          </p:nvSpPr>
          <p:spPr>
            <a:xfrm rot="18533354">
              <a:off x="2448601" y="1643255"/>
              <a:ext cx="2402548" cy="5347689"/>
            </a:xfrm>
            <a:custGeom>
              <a:avLst/>
              <a:gdLst>
                <a:gd name="connsiteX0" fmla="*/ 1154780 w 2402548"/>
                <a:gd name="connsiteY0" fmla="*/ 0 h 5347689"/>
                <a:gd name="connsiteX1" fmla="*/ 1249222 w 2402548"/>
                <a:gd name="connsiteY1" fmla="*/ 2934884 h 5347689"/>
                <a:gd name="connsiteX2" fmla="*/ 1312633 w 2402548"/>
                <a:gd name="connsiteY2" fmla="*/ 2939521 h 5347689"/>
                <a:gd name="connsiteX3" fmla="*/ 2125766 w 2402548"/>
                <a:gd name="connsiteY3" fmla="*/ 3393521 h 5347689"/>
                <a:gd name="connsiteX4" fmla="*/ 1968280 w 2402548"/>
                <a:gd name="connsiteY4" fmla="*/ 5090133 h 5347689"/>
                <a:gd name="connsiteX5" fmla="*/ 276782 w 2402548"/>
                <a:gd name="connsiteY5" fmla="*/ 4884890 h 5347689"/>
                <a:gd name="connsiteX6" fmla="*/ 434268 w 2402548"/>
                <a:gd name="connsiteY6" fmla="*/ 3188279 h 5347689"/>
                <a:gd name="connsiteX7" fmla="*/ 967509 w 2402548"/>
                <a:gd name="connsiteY7" fmla="*/ 2947613 h 5347689"/>
                <a:gd name="connsiteX8" fmla="*/ 1060288 w 2402548"/>
                <a:gd name="connsiteY8" fmla="*/ 2936405 h 534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2548" h="5347689">
                  <a:moveTo>
                    <a:pt x="1154780" y="0"/>
                  </a:moveTo>
                  <a:lnTo>
                    <a:pt x="1249222" y="2934884"/>
                  </a:lnTo>
                  <a:lnTo>
                    <a:pt x="1312633" y="2939521"/>
                  </a:lnTo>
                  <a:cubicBezTo>
                    <a:pt x="1618735" y="2976662"/>
                    <a:pt x="1913963" y="3130930"/>
                    <a:pt x="2125766" y="3393521"/>
                  </a:cubicBezTo>
                  <a:cubicBezTo>
                    <a:pt x="2549372" y="3918703"/>
                    <a:pt x="2478863" y="4678302"/>
                    <a:pt x="1968280" y="5090133"/>
                  </a:cubicBezTo>
                  <a:cubicBezTo>
                    <a:pt x="1457697" y="5501963"/>
                    <a:pt x="700387" y="5410072"/>
                    <a:pt x="276782" y="4884890"/>
                  </a:cubicBezTo>
                  <a:cubicBezTo>
                    <a:pt x="-146824" y="4359708"/>
                    <a:pt x="-76315" y="3600109"/>
                    <a:pt x="434268" y="3188279"/>
                  </a:cubicBezTo>
                  <a:cubicBezTo>
                    <a:pt x="593825" y="3059582"/>
                    <a:pt x="777477" y="2980077"/>
                    <a:pt x="967509" y="2947613"/>
                  </a:cubicBezTo>
                  <a:lnTo>
                    <a:pt x="1060288" y="2936405"/>
                  </a:ln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955" y="4205513"/>
              <a:ext cx="2122549" cy="2076953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</p:grpSp>
      <p:sp>
        <p:nvSpPr>
          <p:cNvPr id="23" name="Rounded Rectangle 22"/>
          <p:cNvSpPr/>
          <p:nvPr/>
        </p:nvSpPr>
        <p:spPr>
          <a:xfrm>
            <a:off x="2627785" y="5778501"/>
            <a:ext cx="1101852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40 x</a:t>
            </a:r>
          </a:p>
        </p:txBody>
      </p:sp>
      <p:sp>
        <p:nvSpPr>
          <p:cNvPr id="24" name="Oval 23"/>
          <p:cNvSpPr/>
          <p:nvPr/>
        </p:nvSpPr>
        <p:spPr>
          <a:xfrm>
            <a:off x="4236110" y="46627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07619" y="466741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332436" y="454261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506095" y="484458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585909" y="470650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32942" y="4552230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835934" y="459602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850941" y="475029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00253" y="4769881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032524" y="458555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030887" y="5050072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707335" y="470650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28796" y="495420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976164" y="452932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977320" y="488837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057134" y="475029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104167" y="459602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307159" y="46398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322166" y="479408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169282" y="492019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205897" y="493684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377406" y="494154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302223" y="4816746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475882" y="511871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555696" y="498063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144672" y="556493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805721" y="487015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820728" y="50244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667844" y="515053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237600" y="571890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822770" y="517487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85477" y="5150337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921246" y="5352046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001060" y="521396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048093" y="505968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340304" y="511754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266092" y="525775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113208" y="538385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142281" y="5395236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313790" y="539994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238607" y="527513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412266" y="55771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492080" y="543902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539113" y="528475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742105" y="532854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757112" y="548281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604228" y="56089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65941" y="5751401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4916440" y="55820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183363" y="551750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014916" y="5759196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94730" y="562111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473761" y="5762699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344755" y="551062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359762" y="566490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/>
          <p:cNvGrpSpPr/>
          <p:nvPr/>
        </p:nvGrpSpPr>
        <p:grpSpPr>
          <a:xfrm>
            <a:off x="6276704" y="3125668"/>
            <a:ext cx="2446139" cy="2391839"/>
            <a:chOff x="6387181" y="4061832"/>
            <a:chExt cx="2446139" cy="2391839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683" y="4205513"/>
              <a:ext cx="2122549" cy="2076953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  <p:sp>
          <p:nvSpPr>
            <p:cNvPr id="103" name="Oval 102"/>
            <p:cNvSpPr/>
            <p:nvPr/>
          </p:nvSpPr>
          <p:spPr>
            <a:xfrm>
              <a:off x="6387181" y="4061832"/>
              <a:ext cx="2446139" cy="2391839"/>
            </a:xfrm>
            <a:prstGeom prst="ellipse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1" name="Curved Connector 110"/>
          <p:cNvCxnSpPr>
            <a:stCxn id="20" idx="3"/>
          </p:cNvCxnSpPr>
          <p:nvPr/>
        </p:nvCxnSpPr>
        <p:spPr>
          <a:xfrm rot="5400000" flipH="1" flipV="1">
            <a:off x="5628100" y="2297125"/>
            <a:ext cx="914566" cy="2589857"/>
          </a:xfrm>
          <a:prstGeom prst="curvedConnector4">
            <a:avLst>
              <a:gd name="adj1" fmla="val 24995"/>
              <a:gd name="adj2" fmla="val 51172"/>
            </a:avLst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/>
          <p:cNvSpPr/>
          <p:nvPr/>
        </p:nvSpPr>
        <p:spPr>
          <a:xfrm>
            <a:off x="6721847" y="5985969"/>
            <a:ext cx="1764421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Cik-cak</a:t>
            </a:r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6959879" y="3789040"/>
            <a:ext cx="99649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7884368" y="378904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H="1">
            <a:off x="6959879" y="4077072"/>
            <a:ext cx="9244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7020272" y="4077072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7011231" y="4437112"/>
            <a:ext cx="9451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7884368" y="4416001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6959879" y="4706503"/>
            <a:ext cx="9244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078">
            <a:off x="6434584" y="3272639"/>
            <a:ext cx="2136803" cy="2115211"/>
          </a:xfrm>
          <a:prstGeom prst="ellipse">
            <a:avLst/>
          </a:prstGeom>
          <a:ln w="38100" cap="rnd">
            <a:solidFill>
              <a:srgbClr val="A20000"/>
            </a:solidFill>
            <a:prstDash val="solid"/>
          </a:ln>
          <a:effectLst/>
        </p:spPr>
      </p:pic>
    </p:spTree>
    <p:extLst>
      <p:ext uri="{BB962C8B-B14F-4D97-AF65-F5344CB8AC3E}">
        <p14:creationId xmlns:p14="http://schemas.microsoft.com/office/powerpoint/2010/main" val="281956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Pravljenje preparata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15235" y="1124744"/>
            <a:ext cx="5841522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Čistu i suvu komoricu staviti na ravnu površinu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15235" y="1124744"/>
            <a:ext cx="5841522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Navlažiti izdignute pravougaonike (levi i desni)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15616" y="1124744"/>
            <a:ext cx="6840760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Palčevima obe ruke blago </a:t>
            </a:r>
            <a:r>
              <a:rPr lang="sr-Latn-RS" sz="2400" dirty="0" smtClean="0">
                <a:solidFill>
                  <a:srgbClr val="A20000"/>
                </a:solidFill>
                <a:latin typeface="Garamond" panose="02020404030301010803" pitchFamily="18" charset="0"/>
              </a:rPr>
              <a:t>navući ljuspicu na komoricu.</a:t>
            </a:r>
            <a:endParaRPr lang="sr-Latn-RS" sz="2400" dirty="0">
              <a:solidFill>
                <a:srgbClr val="A20000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" y="0"/>
            <a:ext cx="9170677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63588" y="260648"/>
            <a:ext cx="734481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Pravljenje preparata za 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02403" y="1115025"/>
            <a:ext cx="6267186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Pojava Newton-ovih prstenova dugine </a:t>
            </a:r>
            <a:r>
              <a:rPr lang="sr-Latn-RS" sz="2400" dirty="0" smtClean="0">
                <a:solidFill>
                  <a:srgbClr val="A20000"/>
                </a:solidFill>
                <a:latin typeface="Garamond" panose="02020404030301010803" pitchFamily="18" charset="0"/>
              </a:rPr>
              <a:t>boje.</a:t>
            </a:r>
            <a:endParaRPr lang="sr-Latn-RS" sz="2400" dirty="0">
              <a:solidFill>
                <a:srgbClr val="A2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35696" y="1118728"/>
            <a:ext cx="5400600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Iz melanžera ispustiti nekoliko kapi na vatu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9144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9756" y="1118606"/>
            <a:ext cx="8964488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Sledeću kap istisnuti uz donju ivicu ljuspice na centralnom pravougaoniku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"/>
            <a:ext cx="9144000" cy="685800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63588" y="260648"/>
            <a:ext cx="734481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Pravljenje preparata za 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14854" y="1118727"/>
            <a:ext cx="48422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A20000"/>
                </a:solidFill>
                <a:latin typeface="Garamond" panose="02020404030301010803" pitchFamily="18" charset="0"/>
              </a:rPr>
              <a:t>Isto ponoviti i sa druge strane pločice</a:t>
            </a:r>
          </a:p>
        </p:txBody>
      </p:sp>
    </p:spTree>
    <p:extLst>
      <p:ext uri="{BB962C8B-B14F-4D97-AF65-F5344CB8AC3E}">
        <p14:creationId xmlns:p14="http://schemas.microsoft.com/office/powerpoint/2010/main" val="176842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Brojanje eritrocita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75" y="1409043"/>
            <a:ext cx="2773257" cy="146265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95536" y="1412776"/>
            <a:ext cx="4536504" cy="3456384"/>
            <a:chOff x="395536" y="1412776"/>
            <a:chExt cx="4536504" cy="3456384"/>
          </a:xfrm>
        </p:grpSpPr>
        <p:sp>
          <p:nvSpPr>
            <p:cNvPr id="12" name="Freeform 11"/>
            <p:cNvSpPr/>
            <p:nvPr/>
          </p:nvSpPr>
          <p:spPr>
            <a:xfrm rot="4016267">
              <a:off x="953902" y="854410"/>
              <a:ext cx="3419772" cy="4536504"/>
            </a:xfrm>
            <a:custGeom>
              <a:avLst/>
              <a:gdLst>
                <a:gd name="connsiteX0" fmla="*/ 61632 w 2968069"/>
                <a:gd name="connsiteY0" fmla="*/ 1910607 h 3821582"/>
                <a:gd name="connsiteX1" fmla="*/ 1319092 w 2968069"/>
                <a:gd name="connsiteY1" fmla="*/ 848040 h 3821582"/>
                <a:gd name="connsiteX2" fmla="*/ 1442360 w 2968069"/>
                <a:gd name="connsiteY2" fmla="*/ 839871 h 3821582"/>
                <a:gd name="connsiteX3" fmla="*/ 1534830 w 2968069"/>
                <a:gd name="connsiteY3" fmla="*/ 0 h 3821582"/>
                <a:gd name="connsiteX4" fmla="*/ 1627941 w 2968069"/>
                <a:gd name="connsiteY4" fmla="*/ 845691 h 3821582"/>
                <a:gd name="connsiteX5" fmla="*/ 1758297 w 2968069"/>
                <a:gd name="connsiteY5" fmla="*/ 863304 h 3821582"/>
                <a:gd name="connsiteX6" fmla="*/ 1905908 w 2968069"/>
                <a:gd name="connsiteY6" fmla="*/ 898787 h 3821582"/>
                <a:gd name="connsiteX7" fmla="*/ 2906437 w 2968069"/>
                <a:gd name="connsiteY7" fmla="*/ 2749212 h 3821582"/>
                <a:gd name="connsiteX8" fmla="*/ 1062161 w 2968069"/>
                <a:gd name="connsiteY8" fmla="*/ 3761033 h 3821582"/>
                <a:gd name="connsiteX9" fmla="*/ 61632 w 2968069"/>
                <a:gd name="connsiteY9" fmla="*/ 1910607 h 382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8069" h="3821582">
                  <a:moveTo>
                    <a:pt x="61632" y="1910607"/>
                  </a:moveTo>
                  <a:cubicBezTo>
                    <a:pt x="236378" y="1317816"/>
                    <a:pt x="744526" y="914802"/>
                    <a:pt x="1319092" y="848040"/>
                  </a:cubicBezTo>
                  <a:lnTo>
                    <a:pt x="1442360" y="839871"/>
                  </a:lnTo>
                  <a:lnTo>
                    <a:pt x="1534830" y="0"/>
                  </a:lnTo>
                  <a:lnTo>
                    <a:pt x="1627941" y="845691"/>
                  </a:lnTo>
                  <a:lnTo>
                    <a:pt x="1758297" y="863304"/>
                  </a:lnTo>
                  <a:cubicBezTo>
                    <a:pt x="1807555" y="872514"/>
                    <a:pt x="1856810" y="884313"/>
                    <a:pt x="1905908" y="898787"/>
                  </a:cubicBezTo>
                  <a:cubicBezTo>
                    <a:pt x="2691478" y="1130361"/>
                    <a:pt x="3139431" y="1958825"/>
                    <a:pt x="2906437" y="2749212"/>
                  </a:cubicBezTo>
                  <a:cubicBezTo>
                    <a:pt x="2673442" y="3539600"/>
                    <a:pt x="1847732" y="3992607"/>
                    <a:pt x="1062161" y="3761033"/>
                  </a:cubicBezTo>
                  <a:cubicBezTo>
                    <a:pt x="276590" y="3529459"/>
                    <a:pt x="-171362" y="2700995"/>
                    <a:pt x="61632" y="1910607"/>
                  </a:cubicBez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39" y="1750029"/>
              <a:ext cx="3212171" cy="3119131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</p:grpSp>
      <p:sp>
        <p:nvSpPr>
          <p:cNvPr id="5" name="Rounded Rectangle 4"/>
          <p:cNvSpPr/>
          <p:nvPr/>
        </p:nvSpPr>
        <p:spPr>
          <a:xfrm>
            <a:off x="1907704" y="1052736"/>
            <a:ext cx="525658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Komorica za brojanje eritrocita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2416" y="1484839"/>
            <a:ext cx="923441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10 x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76030" y="3115826"/>
            <a:ext cx="5347689" cy="3166640"/>
            <a:chOff x="976030" y="3115826"/>
            <a:chExt cx="5347689" cy="3166640"/>
          </a:xfrm>
        </p:grpSpPr>
        <p:sp>
          <p:nvSpPr>
            <p:cNvPr id="20" name="Freeform 19"/>
            <p:cNvSpPr/>
            <p:nvPr/>
          </p:nvSpPr>
          <p:spPr>
            <a:xfrm rot="18533354">
              <a:off x="2448601" y="1643255"/>
              <a:ext cx="2402548" cy="5347689"/>
            </a:xfrm>
            <a:custGeom>
              <a:avLst/>
              <a:gdLst>
                <a:gd name="connsiteX0" fmla="*/ 1154780 w 2402548"/>
                <a:gd name="connsiteY0" fmla="*/ 0 h 5347689"/>
                <a:gd name="connsiteX1" fmla="*/ 1249222 w 2402548"/>
                <a:gd name="connsiteY1" fmla="*/ 2934884 h 5347689"/>
                <a:gd name="connsiteX2" fmla="*/ 1312633 w 2402548"/>
                <a:gd name="connsiteY2" fmla="*/ 2939521 h 5347689"/>
                <a:gd name="connsiteX3" fmla="*/ 2125766 w 2402548"/>
                <a:gd name="connsiteY3" fmla="*/ 3393521 h 5347689"/>
                <a:gd name="connsiteX4" fmla="*/ 1968280 w 2402548"/>
                <a:gd name="connsiteY4" fmla="*/ 5090133 h 5347689"/>
                <a:gd name="connsiteX5" fmla="*/ 276782 w 2402548"/>
                <a:gd name="connsiteY5" fmla="*/ 4884890 h 5347689"/>
                <a:gd name="connsiteX6" fmla="*/ 434268 w 2402548"/>
                <a:gd name="connsiteY6" fmla="*/ 3188279 h 5347689"/>
                <a:gd name="connsiteX7" fmla="*/ 967509 w 2402548"/>
                <a:gd name="connsiteY7" fmla="*/ 2947613 h 5347689"/>
                <a:gd name="connsiteX8" fmla="*/ 1060288 w 2402548"/>
                <a:gd name="connsiteY8" fmla="*/ 2936405 h 534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2548" h="5347689">
                  <a:moveTo>
                    <a:pt x="1154780" y="0"/>
                  </a:moveTo>
                  <a:lnTo>
                    <a:pt x="1249222" y="2934884"/>
                  </a:lnTo>
                  <a:lnTo>
                    <a:pt x="1312633" y="2939521"/>
                  </a:lnTo>
                  <a:cubicBezTo>
                    <a:pt x="1618735" y="2976662"/>
                    <a:pt x="1913963" y="3130930"/>
                    <a:pt x="2125766" y="3393521"/>
                  </a:cubicBezTo>
                  <a:cubicBezTo>
                    <a:pt x="2549372" y="3918703"/>
                    <a:pt x="2478863" y="4678302"/>
                    <a:pt x="1968280" y="5090133"/>
                  </a:cubicBezTo>
                  <a:cubicBezTo>
                    <a:pt x="1457697" y="5501963"/>
                    <a:pt x="700387" y="5410072"/>
                    <a:pt x="276782" y="4884890"/>
                  </a:cubicBezTo>
                  <a:cubicBezTo>
                    <a:pt x="-146824" y="4359708"/>
                    <a:pt x="-76315" y="3600109"/>
                    <a:pt x="434268" y="3188279"/>
                  </a:cubicBezTo>
                  <a:cubicBezTo>
                    <a:pt x="593825" y="3059582"/>
                    <a:pt x="777477" y="2980077"/>
                    <a:pt x="967509" y="2947613"/>
                  </a:cubicBezTo>
                  <a:lnTo>
                    <a:pt x="1060288" y="2936405"/>
                  </a:ln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955" y="4205513"/>
              <a:ext cx="2122549" cy="2076953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</p:grpSp>
      <p:sp>
        <p:nvSpPr>
          <p:cNvPr id="23" name="Rounded Rectangle 22"/>
          <p:cNvSpPr/>
          <p:nvPr/>
        </p:nvSpPr>
        <p:spPr>
          <a:xfrm>
            <a:off x="2614317" y="5600545"/>
            <a:ext cx="1101852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40 x</a:t>
            </a:r>
          </a:p>
        </p:txBody>
      </p:sp>
      <p:sp>
        <p:nvSpPr>
          <p:cNvPr id="24" name="Oval 23"/>
          <p:cNvSpPr/>
          <p:nvPr/>
        </p:nvSpPr>
        <p:spPr>
          <a:xfrm>
            <a:off x="4236110" y="46627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07619" y="466741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332436" y="454261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506095" y="484458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585909" y="470650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32942" y="4552230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835934" y="459602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850941" y="475029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100253" y="4769881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032524" y="458555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030887" y="5050072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707335" y="470650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328796" y="495420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976164" y="452932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977320" y="488837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057134" y="475029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104167" y="459602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307159" y="46398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322166" y="479408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169282" y="492019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205897" y="4936843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377406" y="494154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302223" y="4816746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475882" y="511871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555696" y="498063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144672" y="556493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805721" y="487015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820728" y="50244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667844" y="515053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237600" y="5718908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822770" y="517487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85477" y="5150337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921246" y="5352046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001060" y="521396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048093" y="505968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340304" y="511754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266092" y="525775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113208" y="538385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142281" y="5395236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313790" y="539994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238607" y="527513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412266" y="557711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492080" y="543902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539113" y="5284754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742105" y="532854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757112" y="5482818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604228" y="56089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765941" y="5751401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4916440" y="5582025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183363" y="5517507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5014916" y="5759196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94730" y="5621111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473761" y="5762699"/>
            <a:ext cx="112148" cy="87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344755" y="5510629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359762" y="5664902"/>
            <a:ext cx="112148" cy="8758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/>
          <p:cNvGrpSpPr/>
          <p:nvPr/>
        </p:nvGrpSpPr>
        <p:grpSpPr>
          <a:xfrm>
            <a:off x="6276704" y="3125668"/>
            <a:ext cx="2446139" cy="2391839"/>
            <a:chOff x="6387181" y="4061832"/>
            <a:chExt cx="2446139" cy="2391839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683" y="4205513"/>
              <a:ext cx="2122549" cy="2076953"/>
            </a:xfrm>
            <a:prstGeom prst="ellipse">
              <a:avLst/>
            </a:prstGeom>
            <a:ln w="28575" cap="rnd">
              <a:solidFill>
                <a:srgbClr val="A20000"/>
              </a:solidFill>
              <a:prstDash val="solid"/>
            </a:ln>
            <a:effectLst/>
          </p:spPr>
        </p:pic>
        <p:sp>
          <p:nvSpPr>
            <p:cNvPr id="103" name="Oval 102"/>
            <p:cNvSpPr/>
            <p:nvPr/>
          </p:nvSpPr>
          <p:spPr>
            <a:xfrm>
              <a:off x="6387181" y="4061832"/>
              <a:ext cx="2446139" cy="2391839"/>
            </a:xfrm>
            <a:prstGeom prst="ellipse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1" name="Curved Connector 110"/>
          <p:cNvCxnSpPr>
            <a:stCxn id="20" idx="3"/>
          </p:cNvCxnSpPr>
          <p:nvPr/>
        </p:nvCxnSpPr>
        <p:spPr>
          <a:xfrm rot="5400000" flipH="1" flipV="1">
            <a:off x="5628100" y="2297125"/>
            <a:ext cx="914566" cy="2589857"/>
          </a:xfrm>
          <a:prstGeom prst="curvedConnector4">
            <a:avLst>
              <a:gd name="adj1" fmla="val 24995"/>
              <a:gd name="adj2" fmla="val 51172"/>
            </a:avLst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/>
          <p:cNvSpPr/>
          <p:nvPr/>
        </p:nvSpPr>
        <p:spPr>
          <a:xfrm>
            <a:off x="6717095" y="5663682"/>
            <a:ext cx="1764421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Cik-cak</a:t>
            </a:r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6959879" y="3789040"/>
            <a:ext cx="99649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7884368" y="378904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H="1">
            <a:off x="6959879" y="4077072"/>
            <a:ext cx="9244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7020272" y="4077072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7011231" y="4437112"/>
            <a:ext cx="9451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7884368" y="4416001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6959879" y="4706503"/>
            <a:ext cx="9244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078">
            <a:off x="6434584" y="3272639"/>
            <a:ext cx="2136803" cy="2115211"/>
          </a:xfrm>
          <a:prstGeom prst="ellipse">
            <a:avLst/>
          </a:prstGeom>
          <a:ln w="38100" cap="rnd">
            <a:solidFill>
              <a:srgbClr val="A20000"/>
            </a:solidFill>
            <a:prstDash val="solid"/>
          </a:ln>
          <a:effectLst/>
        </p:spPr>
      </p:pic>
      <p:sp>
        <p:nvSpPr>
          <p:cNvPr id="81" name="Rounded Rectangle 80"/>
          <p:cNvSpPr/>
          <p:nvPr/>
        </p:nvSpPr>
        <p:spPr>
          <a:xfrm>
            <a:off x="6577195" y="6193678"/>
            <a:ext cx="2095574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16 x 5 = 80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6485272" y="2088947"/>
            <a:ext cx="2518776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Brojati eritrocite samo na gornjoj i desnoj liniji!</a:t>
            </a:r>
          </a:p>
        </p:txBody>
      </p:sp>
    </p:spTree>
    <p:extLst>
      <p:ext uri="{BB962C8B-B14F-4D97-AF65-F5344CB8AC3E}">
        <p14:creationId xmlns:p14="http://schemas.microsoft.com/office/powerpoint/2010/main" val="87811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Obrazac za izračunavanje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742" y="1527856"/>
            <a:ext cx="3218646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Broj eritrocita u </a:t>
            </a:r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L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krvi =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67844" y="1327415"/>
            <a:ext cx="2974042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Br. izbrojanih eritrocita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167844" y="1759463"/>
            <a:ext cx="29380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167844" y="1945014"/>
            <a:ext cx="3247837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Br. kvadratića u kojima su brojani eritrociti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2960" y="2726760"/>
            <a:ext cx="2038839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A20000"/>
                </a:solidFill>
                <a:latin typeface="Garamond" panose="02020404030301010803" pitchFamily="18" charset="0"/>
              </a:rPr>
              <a:t>Obrazloženje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95535" y="3284984"/>
            <a:ext cx="6480721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400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ukupan broj kvadratića u centralnom kvadratu.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5535" y="3699192"/>
            <a:ext cx="720082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200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7584" y="3699192"/>
            <a:ext cx="3384377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stepen razblaženja krvi.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82" y="3915216"/>
            <a:ext cx="2734472" cy="2655268"/>
          </a:xfrm>
          <a:prstGeom prst="ellipse">
            <a:avLst/>
          </a:prstGeom>
          <a:ln w="28575" cap="rnd">
            <a:solidFill>
              <a:srgbClr val="A20000"/>
            </a:solidFill>
            <a:prstDash val="solid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50" y="-280335"/>
            <a:ext cx="175971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105882" y="1512966"/>
            <a:ext cx="3005222" cy="432048"/>
          </a:xfrm>
          <a:prstGeom prst="roundRect">
            <a:avLst/>
          </a:prstGeom>
          <a:solidFill>
            <a:schemeClr val="bg1">
              <a:alpha val="32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x 400 x 200 x 10 x 10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⁶</a:t>
            </a:r>
            <a:endParaRPr lang="sr-Latn-RS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5535" y="4289694"/>
            <a:ext cx="6480721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zapremina centralnog kvadrata je 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0,1 mm³, </a:t>
            </a:r>
          </a:p>
          <a:p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       a potrebno je izračunati u 1 mm³.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48" y="4353141"/>
            <a:ext cx="2345320" cy="2277388"/>
          </a:xfrm>
          <a:prstGeom prst="ellipse">
            <a:avLst/>
          </a:prstGeom>
          <a:ln w="28575" cap="rnd">
            <a:solidFill>
              <a:srgbClr val="A20000"/>
            </a:solidFill>
            <a:prstDash val="solid"/>
          </a:ln>
          <a:effectLst/>
        </p:spPr>
      </p:pic>
      <p:pic>
        <p:nvPicPr>
          <p:cNvPr id="23" name="Picture 4" descr="F:\FIZIOLOGIJA\odredjivanje br. Er\chambre_si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3178" y="5294404"/>
            <a:ext cx="3319825" cy="1276080"/>
          </a:xfrm>
          <a:prstGeom prst="rect">
            <a:avLst/>
          </a:prstGeom>
          <a:noFill/>
        </p:spPr>
      </p:pic>
      <p:sp>
        <p:nvSpPr>
          <p:cNvPr id="24" name="Rounded Rectangle 23"/>
          <p:cNvSpPr/>
          <p:nvPr/>
        </p:nvSpPr>
        <p:spPr>
          <a:xfrm>
            <a:off x="2803031" y="5532302"/>
            <a:ext cx="1080120" cy="16741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0,1 mm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95535" y="4923110"/>
            <a:ext cx="2882853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C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⁶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mm³ x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⁶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= L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67644" y="5986048"/>
            <a:ext cx="6336704" cy="432048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Primer : 500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/80 x 400 x200 x10 x10⁶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=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5</a:t>
            </a:r>
            <a:r>
              <a:rPr lang="sr-Latn-CS" sz="2400" dirty="0">
                <a:solidFill>
                  <a:srgbClr val="FF0000"/>
                </a:solidFill>
                <a:latin typeface="Garamond" panose="02020404030301010803" pitchFamily="18" charset="0"/>
              </a:rPr>
              <a:t> x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10¹²</a:t>
            </a:r>
            <a:r>
              <a:rPr lang="sr-Latn-C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/L</a:t>
            </a:r>
          </a:p>
        </p:txBody>
      </p:sp>
    </p:spTree>
    <p:extLst>
      <p:ext uri="{BB962C8B-B14F-4D97-AF65-F5344CB8AC3E}">
        <p14:creationId xmlns:p14="http://schemas.microsoft.com/office/powerpoint/2010/main" val="34979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1" grpId="0"/>
      <p:bldP spid="24" grpId="0" animBg="1"/>
      <p:bldP spid="24" grpId="1" animBg="1"/>
      <p:bldP spid="25" grpId="0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09800" y="228600"/>
            <a:ext cx="4800600" cy="53340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Ključna pitanja i zadaci</a:t>
            </a:r>
            <a:endParaRPr lang="en-US" sz="3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63734" y="1924452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Uloge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3734" y="1274621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Morfološke odlike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5566" y="2574283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Eritropoeza?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75566" y="3223898"/>
            <a:ext cx="4448061" cy="909478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Okviran broj eritrocita kod domaćih životinja?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40360" y="4339855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Anemija i policitemija?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40360" y="4989470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Uzimanje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7584" y="5589240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Procedura brojanja eritrocita?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7504" y="1283926"/>
            <a:ext cx="8928992" cy="480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4000" b="1" dirty="0">
                <a:latin typeface="Garamond" pitchFamily="18" charset="0"/>
              </a:rPr>
              <a:t>Zadatak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marL="514350" indent="-514350">
              <a:buAutoNum type="arabicPeriod"/>
            </a:pPr>
            <a:r>
              <a:rPr lang="sr-Latn-RS" sz="3600" b="1" dirty="0">
                <a:latin typeface="Garamond" pitchFamily="18" charset="0"/>
              </a:rPr>
              <a:t>Odrediti broj eritrocita u krvi konja i uporediti sa referentnom vrednošću. </a:t>
            </a:r>
          </a:p>
          <a:p>
            <a:endParaRPr lang="sr-Latn-RS" sz="3200" b="1" dirty="0">
              <a:latin typeface="Garamond" pitchFamily="18" charset="0"/>
            </a:endParaRPr>
          </a:p>
          <a:p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ctr"/>
            <a:r>
              <a:rPr lang="sr-Latn-RS" sz="3200" b="1" dirty="0">
                <a:latin typeface="Garamond" pitchFamily="18" charset="0"/>
              </a:rPr>
              <a:t> </a:t>
            </a:r>
            <a:r>
              <a:rPr lang="sr-Latn-RS" sz="4000" b="1" dirty="0">
                <a:solidFill>
                  <a:srgbClr val="F1F468"/>
                </a:solidFill>
                <a:latin typeface="Garamond" pitchFamily="18" charset="0"/>
              </a:rPr>
              <a:t>Obavezan rezultat u svesci!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algn="just"/>
            <a:r>
              <a:rPr lang="sr-Latn-RS" sz="2800" b="1" dirty="0">
                <a:latin typeface="Garamond" pitchFamily="18" charset="0"/>
              </a:rPr>
              <a:t> </a:t>
            </a:r>
          </a:p>
          <a:p>
            <a:pPr algn="just"/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77" y="5157192"/>
            <a:ext cx="2848122" cy="16957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Eritrociti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62718" y="1052736"/>
            <a:ext cx="4585346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Eritrociti svih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sisara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nemaju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jedro.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2718" y="1501922"/>
            <a:ext cx="396044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Oblika su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bikonkavnog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diska.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12976"/>
            <a:ext cx="4824536" cy="226342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2718" y="1925484"/>
            <a:ext cx="529008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Prečnik im je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7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, a debljina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2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.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851920" y="5885764"/>
            <a:ext cx="2050975" cy="0"/>
          </a:xfrm>
          <a:prstGeom prst="line">
            <a:avLst/>
          </a:prstGeom>
          <a:ln w="28575">
            <a:solidFill>
              <a:srgbClr val="82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902895" y="4660732"/>
            <a:ext cx="0" cy="1225032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51920" y="4660732"/>
            <a:ext cx="0" cy="1224136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441217" y="5884868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7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899592" y="4509120"/>
            <a:ext cx="432048" cy="0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99592" y="5013176"/>
            <a:ext cx="576064" cy="0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99592" y="4509120"/>
            <a:ext cx="0" cy="504056"/>
          </a:xfrm>
          <a:prstGeom prst="line">
            <a:avLst/>
          </a:prstGeom>
          <a:ln w="28575">
            <a:solidFill>
              <a:srgbClr val="82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35496" y="4516141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2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62718" y="2349696"/>
            <a:ext cx="779977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Prečnik eritrocita je nešto manji kod ovaca i koza,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4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41217" y="5878553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4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61" y="3813565"/>
            <a:ext cx="5147957" cy="3075781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562718" y="2789769"/>
            <a:ext cx="779977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Eritrociti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ptica imaju 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jedro, eliptičnog su oblika i bikonveksni.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1" y="4315106"/>
            <a:ext cx="3500337" cy="1867769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 flipV="1">
            <a:off x="2409490" y="4484961"/>
            <a:ext cx="726499" cy="528215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3165535" y="4140458"/>
            <a:ext cx="120097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Jedro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203569" y="5351455"/>
            <a:ext cx="542916" cy="751691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2613932" y="6229739"/>
            <a:ext cx="235094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Hemoglobin </a:t>
            </a:r>
            <a:r>
              <a:rPr lang="sr-Latn-RS" sz="2000" dirty="0">
                <a:solidFill>
                  <a:srgbClr val="820000"/>
                </a:solidFill>
                <a:latin typeface="Garamond" panose="02020404030301010803" pitchFamily="18" charset="0"/>
              </a:rPr>
              <a:t>ispunjava citoplazmu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94" y="3255809"/>
            <a:ext cx="5130562" cy="36424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616FEA-B80F-4BE4-9CB9-05800F28F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5" y="3996846"/>
            <a:ext cx="3252081" cy="24701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8BECF5C-966C-4701-ABA6-E86C6F580E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99" y="4250407"/>
            <a:ext cx="3475570" cy="22214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334504-DD5D-444C-9C13-2789CFCF2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8" y="3932446"/>
            <a:ext cx="2597397" cy="27198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40A2700-5665-41A6-9A18-DE262906CA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7345" y="3932446"/>
            <a:ext cx="2597397" cy="2719815"/>
          </a:xfrm>
          <a:prstGeom prst="rect">
            <a:avLst/>
          </a:prstGeom>
        </p:spPr>
      </p:pic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431555CC-EEDC-4135-A75E-95B79E6ADCDD}"/>
              </a:ext>
            </a:extLst>
          </p:cNvPr>
          <p:cNvSpPr/>
          <p:nvPr/>
        </p:nvSpPr>
        <p:spPr>
          <a:xfrm>
            <a:off x="562718" y="3190366"/>
            <a:ext cx="8091256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Nedostatak GA i mitohondrija u eritrocitima svih vrsta životinja.</a:t>
            </a:r>
          </a:p>
        </p:txBody>
      </p:sp>
    </p:spTree>
    <p:extLst>
      <p:ext uri="{BB962C8B-B14F-4D97-AF65-F5344CB8AC3E}">
        <p14:creationId xmlns:p14="http://schemas.microsoft.com/office/powerpoint/2010/main" val="100848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30" grpId="1"/>
      <p:bldP spid="38" grpId="0"/>
      <p:bldP spid="38" grpId="1"/>
      <p:bldP spid="39" grpId="0"/>
      <p:bldP spid="40" grpId="0"/>
      <p:bldP spid="40" grpId="1"/>
      <p:bldP spid="42" grpId="0"/>
      <p:bldP spid="47" grpId="0"/>
      <p:bldP spid="47" grpId="1"/>
      <p:bldP spid="50" grpId="0"/>
      <p:bldP spid="50" grpId="1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5400" b="1" dirty="0">
                <a:solidFill>
                  <a:schemeClr val="bg1"/>
                </a:solidFill>
                <a:latin typeface="Garamond" panose="02020404030301010803" pitchFamily="18" charset="0"/>
              </a:rPr>
              <a:t>Hvala na pažnji!</a:t>
            </a:r>
            <a:endParaRPr lang="en-US" sz="5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01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E077FA-283E-4381-9165-7DA9CF247047}"/>
              </a:ext>
            </a:extLst>
          </p:cNvPr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Membrana eritrocita</a:t>
            </a:r>
            <a:endParaRPr lang="en-US" sz="3200" b="1" dirty="0">
              <a:latin typeface="Garamond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9B72D3-343F-42DF-856B-2F6FDF135E46}"/>
              </a:ext>
            </a:extLst>
          </p:cNvPr>
          <p:cNvGrpSpPr/>
          <p:nvPr/>
        </p:nvGrpSpPr>
        <p:grpSpPr>
          <a:xfrm>
            <a:off x="497942" y="1849831"/>
            <a:ext cx="3992748" cy="4348162"/>
            <a:chOff x="776022" y="1704975"/>
            <a:chExt cx="3992748" cy="43481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39BCA0-7B37-493C-B9AD-6DA6186C2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196" y="5295899"/>
              <a:ext cx="1676400" cy="7572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C902D3-51ED-47C5-A369-C51E3575B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1704975"/>
              <a:ext cx="3944592" cy="2419350"/>
            </a:xfrm>
            <a:prstGeom prst="rect">
              <a:avLst/>
            </a:prstGeom>
            <a:ln w="38100" cap="sq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16A751-844F-49C5-9EE4-912C7D9D43EB}"/>
                </a:ext>
              </a:extLst>
            </p:cNvPr>
            <p:cNvSpPr/>
            <p:nvPr/>
          </p:nvSpPr>
          <p:spPr>
            <a:xfrm>
              <a:off x="2661313" y="5738884"/>
              <a:ext cx="252484" cy="129653"/>
            </a:xfrm>
            <a:prstGeom prst="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290EBD-B960-413B-9131-5FF9928BCA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3798" y="4152418"/>
              <a:ext cx="1854972" cy="159273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62ECC4-C59F-442A-8EDD-0D0E0C49ECA9}"/>
                </a:ext>
              </a:extLst>
            </p:cNvPr>
            <p:cNvCxnSpPr>
              <a:cxnSpLocks/>
            </p:cNvCxnSpPr>
            <p:nvPr/>
          </p:nvCxnSpPr>
          <p:spPr>
            <a:xfrm>
              <a:off x="776022" y="4152418"/>
              <a:ext cx="1885290" cy="158646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2F9356-B323-4673-80ED-4A552ACAEA3D}"/>
              </a:ext>
            </a:extLst>
          </p:cNvPr>
          <p:cNvSpPr/>
          <p:nvPr/>
        </p:nvSpPr>
        <p:spPr>
          <a:xfrm>
            <a:off x="5067300" y="1513679"/>
            <a:ext cx="3381375" cy="1277942"/>
          </a:xfrm>
          <a:prstGeom prst="roundRect">
            <a:avLst>
              <a:gd name="adj" fmla="val 11517"/>
            </a:avLst>
          </a:prstGeom>
          <a:noFill/>
          <a:ln w="1905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Glikoproteini</a:t>
            </a:r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+ </a:t>
            </a:r>
          </a:p>
          <a:p>
            <a:pPr algn="ctr"/>
            <a:r>
              <a:rPr lang="sr-Latn-RS" sz="2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sijalinska</a:t>
            </a:r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 kiselina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BB5581-DFA4-4CF6-AD7A-55D082DFEBCF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3257550" y="2152650"/>
            <a:ext cx="1809750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26A21A-37AC-4537-8749-1632474BCC6D}"/>
              </a:ext>
            </a:extLst>
          </p:cNvPr>
          <p:cNvGrpSpPr/>
          <p:nvPr/>
        </p:nvGrpSpPr>
        <p:grpSpPr>
          <a:xfrm>
            <a:off x="5157974" y="4066378"/>
            <a:ext cx="3200024" cy="1705181"/>
            <a:chOff x="5248651" y="4530112"/>
            <a:chExt cx="3200024" cy="1705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CCC03DA-B8FA-4AAB-9584-BFA166CCE3BB}"/>
                </a:ext>
              </a:extLst>
            </p:cNvPr>
            <p:cNvGrpSpPr/>
            <p:nvPr/>
          </p:nvGrpSpPr>
          <p:grpSpPr>
            <a:xfrm>
              <a:off x="5372300" y="4530112"/>
              <a:ext cx="1135981" cy="1120789"/>
              <a:chOff x="6317637" y="3494787"/>
              <a:chExt cx="955499" cy="97028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5CE104C-3B3F-47A8-BC04-1D3AB931A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903" y="3523590"/>
                <a:ext cx="886968" cy="912677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91DF985-3F9E-4956-8668-83E1CFD52677}"/>
                  </a:ext>
                </a:extLst>
              </p:cNvPr>
              <p:cNvSpPr/>
              <p:nvPr/>
            </p:nvSpPr>
            <p:spPr>
              <a:xfrm>
                <a:off x="6317637" y="3494787"/>
                <a:ext cx="955499" cy="97028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3C93C6-4849-4DF2-93A3-15229DB6B0BC}"/>
                </a:ext>
              </a:extLst>
            </p:cNvPr>
            <p:cNvGrpSpPr/>
            <p:nvPr/>
          </p:nvGrpSpPr>
          <p:grpSpPr>
            <a:xfrm>
              <a:off x="7132202" y="4530112"/>
              <a:ext cx="1135980" cy="1120789"/>
              <a:chOff x="6317637" y="3494787"/>
              <a:chExt cx="955499" cy="970281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9D2F351-5C9B-4854-89D1-C39EC87D2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903" y="3523590"/>
                <a:ext cx="886968" cy="912677"/>
              </a:xfrm>
              <a:prstGeom prst="rect">
                <a:avLst/>
              </a:prstGeom>
            </p:spPr>
          </p:pic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2CE4B8-107B-413C-975D-3893F7549CB3}"/>
                  </a:ext>
                </a:extLst>
              </p:cNvPr>
              <p:cNvSpPr/>
              <p:nvPr/>
            </p:nvSpPr>
            <p:spPr>
              <a:xfrm>
                <a:off x="6317637" y="3494787"/>
                <a:ext cx="955499" cy="97028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CB2FAB0-C695-4AC6-99B1-E0BFE82ED88F}"/>
                </a:ext>
              </a:extLst>
            </p:cNvPr>
            <p:cNvCxnSpPr/>
            <p:nvPr/>
          </p:nvCxnSpPr>
          <p:spPr>
            <a:xfrm>
              <a:off x="7952133" y="6004461"/>
              <a:ext cx="496542" cy="0"/>
            </a:xfrm>
            <a:prstGeom prst="straightConnector1">
              <a:avLst/>
            </a:prstGeom>
            <a:ln w="57150">
              <a:solidFill>
                <a:srgbClr val="82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BD333FF-5FF5-48C1-ACAD-8B268DA622EC}"/>
                </a:ext>
              </a:extLst>
            </p:cNvPr>
            <p:cNvCxnSpPr/>
            <p:nvPr/>
          </p:nvCxnSpPr>
          <p:spPr>
            <a:xfrm flipH="1">
              <a:off x="5248651" y="6004461"/>
              <a:ext cx="485029" cy="0"/>
            </a:xfrm>
            <a:prstGeom prst="straightConnector1">
              <a:avLst/>
            </a:prstGeom>
            <a:ln w="57150">
              <a:solidFill>
                <a:srgbClr val="82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E3AEF34-476B-44BA-B16B-7A0260309CE7}"/>
                </a:ext>
              </a:extLst>
            </p:cNvPr>
            <p:cNvSpPr txBox="1"/>
            <p:nvPr/>
          </p:nvSpPr>
          <p:spPr>
            <a:xfrm>
              <a:off x="5940290" y="5773628"/>
              <a:ext cx="1948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b="1" dirty="0">
                  <a:solidFill>
                    <a:srgbClr val="820000"/>
                  </a:solidFill>
                  <a:latin typeface="Garamond" panose="02020404030301010803" pitchFamily="18" charset="0"/>
                </a:rPr>
                <a:t>Odbojne sile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171863F-4D09-4DAB-BCD1-751223E228A8}"/>
              </a:ext>
            </a:extLst>
          </p:cNvPr>
          <p:cNvSpPr txBox="1"/>
          <p:nvPr/>
        </p:nvSpPr>
        <p:spPr>
          <a:xfrm>
            <a:off x="5188600" y="3198167"/>
            <a:ext cx="313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Garamond" panose="02020404030301010803" pitchFamily="18" charset="0"/>
              </a:rPr>
              <a:t>Negativno naelektrisanje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92FF42-9563-4ACA-9E79-A0B812963893}"/>
              </a:ext>
            </a:extLst>
          </p:cNvPr>
          <p:cNvSpPr txBox="1"/>
          <p:nvPr/>
        </p:nvSpPr>
        <p:spPr>
          <a:xfrm>
            <a:off x="5466149" y="6178105"/>
            <a:ext cx="271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Stabilna suspenzija</a:t>
            </a:r>
          </a:p>
        </p:txBody>
      </p:sp>
    </p:spTree>
    <p:extLst>
      <p:ext uri="{BB962C8B-B14F-4D97-AF65-F5344CB8AC3E}">
        <p14:creationId xmlns:p14="http://schemas.microsoft.com/office/powerpoint/2010/main" val="35985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Eritrociti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" y="1844824"/>
            <a:ext cx="9076245" cy="28803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52901" y="1089920"/>
            <a:ext cx="1703772" cy="72008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E12D09"/>
                </a:solidFill>
                <a:latin typeface="Garamond" panose="02020404030301010803" pitchFamily="18" charset="0"/>
              </a:rPr>
              <a:t>Izotonična sredina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71063" y="1089920"/>
            <a:ext cx="1924453" cy="72008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E12D09"/>
                </a:solidFill>
                <a:latin typeface="Garamond" panose="02020404030301010803" pitchFamily="18" charset="0"/>
              </a:rPr>
              <a:t>Hipotonična sredina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35295" y="1089920"/>
            <a:ext cx="2003387" cy="72008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E12D09"/>
                </a:solidFill>
                <a:latin typeface="Garamond" panose="02020404030301010803" pitchFamily="18" charset="0"/>
              </a:rPr>
              <a:t>Hipertonična sredina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37" y="5030428"/>
            <a:ext cx="2047619" cy="1495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93" y="5126058"/>
            <a:ext cx="2392380" cy="1495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83" y="5001857"/>
            <a:ext cx="2523809" cy="1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4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Eritrociti</a:t>
            </a:r>
            <a:r>
              <a:rPr lang="en-US" sz="3200" b="1" dirty="0">
                <a:latin typeface="Garamond" pitchFamily="18" charset="0"/>
              </a:rPr>
              <a:t> </a:t>
            </a:r>
            <a:r>
              <a:rPr lang="en-US" sz="3200" b="1" dirty="0" err="1">
                <a:latin typeface="Garamond" pitchFamily="18" charset="0"/>
              </a:rPr>
              <a:t>sisara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105" y="0"/>
            <a:ext cx="9184311" cy="688823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Eritrociti</a:t>
            </a:r>
            <a:r>
              <a:rPr lang="en-US" sz="3200" b="1" dirty="0">
                <a:latin typeface="Garamond" pitchFamily="18" charset="0"/>
              </a:rPr>
              <a:t> </a:t>
            </a:r>
            <a:r>
              <a:rPr lang="en-US" sz="3200" b="1" dirty="0" err="1">
                <a:latin typeface="Garamond" pitchFamily="18" charset="0"/>
              </a:rPr>
              <a:t>ptica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56176" y="6237312"/>
            <a:ext cx="2664297" cy="361023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Bojenje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po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 Wright-u</a:t>
            </a:r>
            <a:endParaRPr lang="sr-Latn-RS" sz="24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9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Uloge eritrocita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204864"/>
            <a:ext cx="5112568" cy="388843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9446" y="2028174"/>
            <a:ext cx="1688379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O</a:t>
            </a:r>
            <a:r>
              <a:rPr lang="sr-Latn-RS" sz="2000" b="1" dirty="0">
                <a:solidFill>
                  <a:srgbClr val="A20000"/>
                </a:solidFill>
                <a:latin typeface="Garamond" pitchFamily="18" charset="0"/>
              </a:rPr>
              <a:t>2</a:t>
            </a:r>
            <a:endParaRPr lang="en-US" sz="1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39952" y="2811069"/>
            <a:ext cx="1688379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CO</a:t>
            </a:r>
            <a:r>
              <a:rPr lang="sr-Latn-RS" sz="2000" b="1" dirty="0">
                <a:solidFill>
                  <a:srgbClr val="A20000"/>
                </a:solidFill>
                <a:latin typeface="Garamond" pitchFamily="18" charset="0"/>
              </a:rPr>
              <a:t>2</a:t>
            </a:r>
            <a:endParaRPr lang="en-US" sz="1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324544" y="5013176"/>
            <a:ext cx="1997825" cy="353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A20000"/>
                </a:solidFill>
                <a:latin typeface="Garamond" pitchFamily="18" charset="0"/>
              </a:rPr>
              <a:t>Eritrociti</a:t>
            </a:r>
            <a:endParaRPr lang="en-US" sz="105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39753" y="1817858"/>
            <a:ext cx="1080120" cy="3633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</a:rPr>
              <a:t>Pluća</a:t>
            </a:r>
            <a:endParaRPr lang="en-US" sz="1050" b="1" dirty="0">
              <a:solidFill>
                <a:schemeClr val="accent6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4161" y="6072796"/>
            <a:ext cx="1800199" cy="3943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accent6">
                    <a:lumMod val="50000"/>
                  </a:schemeClr>
                </a:solidFill>
                <a:latin typeface="Garamond" pitchFamily="18" charset="0"/>
              </a:rPr>
              <a:t>Ostala tkiva</a:t>
            </a:r>
            <a:endParaRPr lang="en-US" sz="1050" b="1" dirty="0">
              <a:solidFill>
                <a:schemeClr val="accent6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82062" y="1161152"/>
            <a:ext cx="3704398" cy="413663"/>
          </a:xfrm>
          <a:prstGeom prst="roundRect">
            <a:avLst/>
          </a:prstGeom>
          <a:noFill/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Transport O</a:t>
            </a:r>
            <a:r>
              <a:rPr lang="sr-Latn-RS" sz="2000" b="1" dirty="0">
                <a:solidFill>
                  <a:srgbClr val="A20000"/>
                </a:solidFill>
                <a:latin typeface="Garamond" pitchFamily="18" charset="0"/>
              </a:rPr>
              <a:t>2</a:t>
            </a:r>
            <a:r>
              <a:rPr lang="sr-Latn-RS" sz="1200" b="1" dirty="0">
                <a:solidFill>
                  <a:srgbClr val="A20000"/>
                </a:solidFill>
                <a:latin typeface="Garamond" pitchFamily="18" charset="0"/>
              </a:rPr>
              <a:t>  </a:t>
            </a:r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i CO</a:t>
            </a:r>
            <a:r>
              <a:rPr lang="sr-Latn-RS" sz="2000" b="1" dirty="0">
                <a:solidFill>
                  <a:srgbClr val="A20000"/>
                </a:solidFill>
                <a:latin typeface="Garamond" pitchFamily="18" charset="0"/>
              </a:rPr>
              <a:t>2 </a:t>
            </a:r>
            <a:endParaRPr lang="en-US" sz="1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72200" y="1161152"/>
            <a:ext cx="2232248" cy="413663"/>
          </a:xfrm>
          <a:prstGeom prst="round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Puferska</a:t>
            </a:r>
            <a:endParaRPr lang="en-US" sz="1200" b="1" dirty="0">
              <a:solidFill>
                <a:schemeClr val="accent4">
                  <a:lumMod val="50000"/>
                </a:schemeClr>
              </a:solidFill>
              <a:latin typeface="Garamond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783" y="3312019"/>
            <a:ext cx="3059888" cy="235624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372201" y="6097343"/>
            <a:ext cx="1957052" cy="3943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Hemoglobin</a:t>
            </a:r>
            <a:endParaRPr lang="en-US" sz="1050" b="1" dirty="0">
              <a:solidFill>
                <a:schemeClr val="accent4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80112" y="2004743"/>
            <a:ext cx="3563888" cy="3943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4">
                    <a:lumMod val="50000"/>
                  </a:schemeClr>
                </a:solidFill>
                <a:latin typeface="Garamond" pitchFamily="18" charset="0"/>
              </a:rPr>
              <a:t>Hemoglobin eritrocita je glavni organski pufer krvi.</a:t>
            </a:r>
            <a:endParaRPr lang="en-US" sz="1050" dirty="0">
              <a:solidFill>
                <a:schemeClr val="accent4">
                  <a:lumMod val="50000"/>
                </a:schemeClr>
              </a:solidFill>
              <a:latin typeface="Garamond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821085" y="5188997"/>
            <a:ext cx="1304790" cy="56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52C5816-4507-49E1-8696-AF934D23F40A}"/>
              </a:ext>
            </a:extLst>
          </p:cNvPr>
          <p:cNvSpPr/>
          <p:nvPr/>
        </p:nvSpPr>
        <p:spPr>
          <a:xfrm>
            <a:off x="2532185" y="239762"/>
            <a:ext cx="422030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latin typeface="Garamond" pitchFamily="18" charset="0"/>
              </a:rPr>
              <a:t>Eritropoeza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03010">
            <a:off x="-209738" y="-265146"/>
            <a:ext cx="2851410" cy="211412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32185" y="1252960"/>
            <a:ext cx="6162047" cy="11587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820000"/>
                </a:solidFill>
                <a:latin typeface="Garamond" panose="02020404030301010803" pitchFamily="18" charset="0"/>
              </a:rPr>
              <a:t>Eritrociti se stvaraju u </a:t>
            </a:r>
            <a:r>
              <a:rPr lang="sr-Latn-RS" sz="2400" b="1" dirty="0" smtClean="0">
                <a:solidFill>
                  <a:srgbClr val="820000"/>
                </a:solidFill>
                <a:latin typeface="Garamond" panose="02020404030301010803" pitchFamily="18" charset="0"/>
              </a:rPr>
              <a:t>kostnoj srži </a:t>
            </a:r>
            <a:r>
              <a:rPr lang="sr-Latn-RS" sz="2400" dirty="0" smtClean="0">
                <a:solidFill>
                  <a:srgbClr val="820000"/>
                </a:solidFill>
                <a:latin typeface="Garamond" panose="02020404030301010803" pitchFamily="18" charset="0"/>
              </a:rPr>
              <a:t>svih kostiju kod mladih jedinki, dok se kod odraslih to dešava samo u pločastim kostima.</a:t>
            </a:r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6785" y="2549712"/>
            <a:ext cx="8471108" cy="56814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820000"/>
                </a:solidFill>
                <a:latin typeface="Garamond" panose="02020404030301010803" pitchFamily="18" charset="0"/>
              </a:rPr>
              <a:t>Eritrociti žive </a:t>
            </a:r>
            <a:r>
              <a:rPr lang="sr-Latn-RS" sz="2400" b="1" dirty="0" smtClean="0">
                <a:solidFill>
                  <a:srgbClr val="820000"/>
                </a:solidFill>
                <a:latin typeface="Garamond" panose="02020404030301010803" pitchFamily="18" charset="0"/>
              </a:rPr>
              <a:t>90 – 120 dana</a:t>
            </a:r>
            <a:r>
              <a:rPr lang="sr-Latn-RS" sz="2400" dirty="0" smtClean="0">
                <a:solidFill>
                  <a:srgbClr val="820000"/>
                </a:solidFill>
                <a:latin typeface="Garamond" panose="02020404030301010803" pitchFamily="18" charset="0"/>
              </a:rPr>
              <a:t> kod sisara, a kod ptica oko </a:t>
            </a:r>
            <a:r>
              <a:rPr lang="sr-Latn-RS" sz="2400" b="1" dirty="0" smtClean="0">
                <a:solidFill>
                  <a:srgbClr val="820000"/>
                </a:solidFill>
                <a:latin typeface="Garamond" panose="02020404030301010803" pitchFamily="18" charset="0"/>
              </a:rPr>
              <a:t>3</a:t>
            </a:r>
            <a:r>
              <a:rPr lang="sr-Latn-RS" sz="2400" dirty="0" smtClean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sr-Latn-RS" sz="2400" b="1" dirty="0" smtClean="0">
                <a:solidFill>
                  <a:srgbClr val="820000"/>
                </a:solidFill>
                <a:latin typeface="Garamond" panose="02020404030301010803" pitchFamily="18" charset="0"/>
              </a:rPr>
              <a:t>nedelje.</a:t>
            </a:r>
            <a:endParaRPr lang="sr-Latn-R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88190" y="4027869"/>
            <a:ext cx="3928606" cy="26457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2000" dirty="0">
              <a:solidFill>
                <a:srgbClr val="9C613A"/>
              </a:solidFill>
              <a:latin typeface="Garamond" panose="02020404030301010803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4946" y="3820406"/>
            <a:ext cx="9386488" cy="2373597"/>
            <a:chOff x="94946" y="3702218"/>
            <a:chExt cx="9386488" cy="2373597"/>
          </a:xfrm>
        </p:grpSpPr>
        <p:grpSp>
          <p:nvGrpSpPr>
            <p:cNvPr id="24" name="Group 23"/>
            <p:cNvGrpSpPr/>
            <p:nvPr/>
          </p:nvGrpSpPr>
          <p:grpSpPr>
            <a:xfrm>
              <a:off x="104551" y="3702218"/>
              <a:ext cx="9075576" cy="617622"/>
              <a:chOff x="68424" y="3506719"/>
              <a:chExt cx="9075576" cy="617622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8424" y="3797484"/>
                <a:ext cx="6798907" cy="18662"/>
              </a:xfrm>
              <a:prstGeom prst="line">
                <a:avLst/>
              </a:prstGeom>
              <a:ln w="19050">
                <a:solidFill>
                  <a:srgbClr val="9C613A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047722" y="3816146"/>
                <a:ext cx="1915886" cy="0"/>
              </a:xfrm>
              <a:prstGeom prst="line">
                <a:avLst/>
              </a:prstGeom>
              <a:ln w="19050">
                <a:solidFill>
                  <a:srgbClr val="D14453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ounded Rectangle 18"/>
              <p:cNvSpPr/>
              <p:nvPr/>
            </p:nvSpPr>
            <p:spPr>
              <a:xfrm>
                <a:off x="2615447" y="3506719"/>
                <a:ext cx="1910317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000" b="1" dirty="0" smtClean="0">
                    <a:solidFill>
                      <a:srgbClr val="9C613A"/>
                    </a:solidFill>
                    <a:latin typeface="Garamond" panose="02020404030301010803" pitchFamily="18" charset="0"/>
                  </a:rPr>
                  <a:t>Kostna srž</a:t>
                </a:r>
                <a:endParaRPr lang="sr-Latn-RS" sz="2000" b="1" dirty="0">
                  <a:solidFill>
                    <a:srgbClr val="9C613A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7233683" y="3506719"/>
                <a:ext cx="1910317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sr-Latn-RS" sz="2000" b="1" dirty="0" smtClean="0">
                    <a:solidFill>
                      <a:srgbClr val="D14453"/>
                    </a:solidFill>
                    <a:latin typeface="Garamond" panose="02020404030301010803" pitchFamily="18" charset="0"/>
                  </a:rPr>
                  <a:t>Periferna krv</a:t>
                </a:r>
                <a:endParaRPr lang="sr-Latn-RS" sz="2000" b="1" dirty="0">
                  <a:solidFill>
                    <a:srgbClr val="D14453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272166" y="3859770"/>
                <a:ext cx="4596881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000" dirty="0" smtClean="0">
                    <a:solidFill>
                      <a:srgbClr val="9C613A"/>
                    </a:solidFill>
                    <a:latin typeface="Garamond" panose="02020404030301010803" pitchFamily="18" charset="0"/>
                  </a:rPr>
                  <a:t>Sazrevanje eritroidnih prekurzora (3 nedelje)</a:t>
                </a:r>
                <a:endParaRPr lang="sr-Latn-RS" sz="2000" dirty="0">
                  <a:solidFill>
                    <a:srgbClr val="9C613A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7233682" y="3847765"/>
                <a:ext cx="1910317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sr-Latn-RS" sz="2000" dirty="0" smtClean="0">
                    <a:solidFill>
                      <a:srgbClr val="D14453"/>
                    </a:solidFill>
                    <a:latin typeface="Garamond" panose="02020404030301010803" pitchFamily="18" charset="0"/>
                  </a:rPr>
                  <a:t>90 – 120 dana</a:t>
                </a:r>
                <a:endParaRPr lang="sr-Latn-RS" sz="2000" dirty="0">
                  <a:solidFill>
                    <a:srgbClr val="D14453"/>
                  </a:solidFill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94946" y="4520457"/>
              <a:ext cx="9386488" cy="1555358"/>
              <a:chOff x="168175" y="4532089"/>
              <a:chExt cx="9386488" cy="155535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131" y="4532089"/>
                <a:ext cx="8615265" cy="1032892"/>
              </a:xfrm>
              <a:prstGeom prst="rect">
                <a:avLst/>
              </a:prstGeom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168175" y="5822876"/>
                <a:ext cx="901508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 smtClean="0">
                    <a:solidFill>
                      <a:srgbClr val="5555C5"/>
                    </a:solidFill>
                    <a:latin typeface="Garamond" panose="02020404030301010803" pitchFamily="18" charset="0"/>
                  </a:rPr>
                  <a:t>MĆH</a:t>
                </a:r>
                <a:endParaRPr lang="sr-Latn-RS" b="1" dirty="0">
                  <a:solidFill>
                    <a:srgbClr val="5555C5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1215967" y="5822876"/>
                <a:ext cx="1720863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 smtClean="0">
                    <a:solidFill>
                      <a:srgbClr val="5555C5"/>
                    </a:solidFill>
                    <a:latin typeface="Garamond" panose="02020404030301010803" pitchFamily="18" charset="0"/>
                  </a:rPr>
                  <a:t>Proeritroblast</a:t>
                </a:r>
                <a:endParaRPr lang="sr-Latn-RS" b="1" dirty="0">
                  <a:solidFill>
                    <a:srgbClr val="5555C5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Right Brace 26"/>
              <p:cNvSpPr/>
              <p:nvPr/>
            </p:nvSpPr>
            <p:spPr>
              <a:xfrm rot="5400000">
                <a:off x="4426238" y="4133292"/>
                <a:ext cx="199053" cy="2912987"/>
              </a:xfrm>
              <a:prstGeom prst="rightBrace">
                <a:avLst/>
              </a:prstGeom>
              <a:ln w="19050">
                <a:solidFill>
                  <a:srgbClr val="555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2947975" y="5812633"/>
                <a:ext cx="3155581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 smtClean="0">
                    <a:solidFill>
                      <a:srgbClr val="5555C5"/>
                    </a:solidFill>
                    <a:latin typeface="Garamond" panose="02020404030301010803" pitchFamily="18" charset="0"/>
                  </a:rPr>
                  <a:t>Različiti oblici eritroblasta</a:t>
                </a:r>
                <a:endParaRPr lang="sr-Latn-RS" b="1" dirty="0">
                  <a:solidFill>
                    <a:srgbClr val="5555C5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6713322" y="5812632"/>
                <a:ext cx="1720863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 smtClean="0">
                    <a:solidFill>
                      <a:srgbClr val="5555C5"/>
                    </a:solidFill>
                    <a:latin typeface="Garamond" panose="02020404030301010803" pitchFamily="18" charset="0"/>
                  </a:rPr>
                  <a:t>Retikulocit</a:t>
                </a:r>
                <a:endParaRPr lang="sr-Latn-RS" b="1" dirty="0">
                  <a:solidFill>
                    <a:srgbClr val="5555C5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833800" y="5815403"/>
                <a:ext cx="1720863" cy="264571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 smtClean="0">
                    <a:solidFill>
                      <a:srgbClr val="5555C5"/>
                    </a:solidFill>
                    <a:latin typeface="Garamond" panose="02020404030301010803" pitchFamily="18" charset="0"/>
                  </a:rPr>
                  <a:t>Eritrocit</a:t>
                </a:r>
                <a:endParaRPr lang="sr-Latn-RS" b="1" dirty="0">
                  <a:solidFill>
                    <a:srgbClr val="5555C5"/>
                  </a:solidFill>
                  <a:latin typeface="Garamond" panose="02020404030301010803" pitchFamily="18" charset="0"/>
                </a:endParaRPr>
              </a:p>
            </p:txBody>
          </p:sp>
        </p:grp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1" y="3096973"/>
            <a:ext cx="5641540" cy="37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9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6325</TotalTime>
  <Words>1152</Words>
  <Application>Microsoft Office PowerPoint</Application>
  <PresentationFormat>On-screen Show (4:3)</PresentationFormat>
  <Paragraphs>266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UNIVERZITET U BEOGRADU FAKULTET VETERINARSKE MEDICINE</dc:title>
  <dc:creator>Compaq 8710w</dc:creator>
  <cp:lastModifiedBy>Dušan Bošnjaković</cp:lastModifiedBy>
  <cp:revision>310</cp:revision>
  <cp:lastPrinted>2018-10-21T01:04:28Z</cp:lastPrinted>
  <dcterms:created xsi:type="dcterms:W3CDTF">2013-10-10T12:54:20Z</dcterms:created>
  <dcterms:modified xsi:type="dcterms:W3CDTF">2026-02-12T20:12:48Z</dcterms:modified>
</cp:coreProperties>
</file>